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notesMasterIdLst>
    <p:notesMasterId r:id="rId10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notesMaster" Target="notesMasters/notesMaster1.xml"/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02-1.png"/><Relationship Id="rId2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04-1.png"/><Relationship Id="rId2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05-1.png"/><Relationship Id="rId2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06-1.png"/><Relationship Id="rId2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image" Target="../media/Citat-image-1.jpeg"/><Relationship Id="rId2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08-1.png"/><Relationship Id="rId2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09-1.png"/><Relationship Id="rId2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el">
    <p:bg>
      <p:bgPr>
        <a:solidFill>
          <a:srgbClr val="2A0F1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Users/mathiasjohansson/Dev/moank/moankfintechgroup/tools/brand-pptx/assets/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40080" y="548640"/>
            <a:ext cx="1737360" cy="640080"/>
          </a:xfrm>
          <a:prstGeom prst="rect">
            <a:avLst/>
          </a:prstGeom>
        </p:spPr>
      </p:pic>
      <p:sp>
        <p:nvSpPr>
          <p:cNvPr id="3" name="Text 0"/>
          <p:cNvSpPr/>
          <p:nvPr>
            <p:ph idx="101" type="title" hasCustomPrompt="1"/>
          </p:nvPr>
        </p:nvSpPr>
        <p:spPr>
          <a:xfrm>
            <a:off x="640080" y="2286000"/>
            <a:ext cx="9601200" cy="2194560"/>
          </a:xfrm>
          <a:prstGeom prst="rect">
            <a:avLst/>
          </a:prstGeom>
          <a:noFill/>
          <a:ln/>
        </p:spPr>
        <p:txBody>
          <a:bodyPr wrap="square" rtlCol="0"/>
          <a:lstStyle>
            <a:lvl1pPr algn="l" indent="0" marL="0">
              <a:buNone/>
              <a:defRPr lang="en-US" sz="4400" b="1" spc="-100" kern="0" dirty="0">
                <a:solidFill>
                  <a:srgbClr val="F7EEF1"/>
                </a:solidFill>
                <a:latin typeface="Bricolage Grotesque" pitchFamily="34" charset="0"/>
                <a:ea typeface="Bricolage Grotesque" pitchFamily="34" charset="-122"/>
                <a:cs typeface="Bricolage Grotesque" pitchFamily="34" charset="-120"/>
              </a:defRPr>
            </a:lvl1pPr>
          </a:lstStyle>
          <a:p>
            <a:pPr algn="l" indent="0" marL="0">
              <a:buNone/>
            </a:pPr>
            <a:r>
              <a:rPr lang="en-US" sz="4400" b="1" spc="-100" kern="0" dirty="0">
                <a:solidFill>
                  <a:srgbClr val="F7EEF1"/>
                </a:solidFill>
                <a:latin typeface="Bricolage Grotesque" pitchFamily="34" charset="0"/>
                <a:ea typeface="Bricolage Grotesque" pitchFamily="34" charset="-122"/>
                <a:cs typeface="Bricolage Grotesque" pitchFamily="34" charset="-120"/>
              </a:rPr>
              <a:t>Presentationens rubrik</a:t>
            </a:r>
            <a:endParaRPr lang="en-US" sz="4400" dirty="0"/>
          </a:p>
        </p:txBody>
      </p:sp>
      <p:sp>
        <p:nvSpPr>
          <p:cNvPr id="4" name="Text 0"/>
          <p:cNvSpPr/>
          <p:nvPr>
            <p:ph idx="102" type="body" hasCustomPrompt="1"/>
          </p:nvPr>
        </p:nvSpPr>
        <p:spPr>
          <a:xfrm>
            <a:off x="640080" y="4663440"/>
            <a:ext cx="7315200" cy="822960"/>
          </a:xfrm>
          <a:prstGeom prst="rect">
            <a:avLst/>
          </a:prstGeom>
          <a:noFill/>
          <a:ln/>
        </p:spPr>
        <p:txBody>
          <a:bodyPr wrap="square" rtlCol="0"/>
          <a:lstStyle>
            <a:lvl1pPr algn="l" indent="0" marL="0">
              <a:buNone/>
              <a:defRPr lang="en-US" sz="1600" dirty="0">
                <a:solidFill>
                  <a:srgbClr val="E4D0D8"/>
                </a:solidFill>
                <a:latin typeface="Instrument Sans" pitchFamily="34" charset="0"/>
                <a:ea typeface="Instrument Sans" pitchFamily="34" charset="-122"/>
                <a:cs typeface="Instrument Sans" pitchFamily="34" charset="-120"/>
              </a:defRPr>
            </a:lvl1pPr>
          </a:lstStyle>
          <a:p>
            <a:pPr algn="l" indent="0" marL="0">
              <a:buNone/>
            </a:pPr>
            <a:r>
              <a:rPr lang="en-US" sz="1600" dirty="0">
                <a:solidFill>
                  <a:srgbClr val="E4D0D8"/>
                </a:solidFill>
                <a:latin typeface="Instrument Sans" pitchFamily="34" charset="0"/>
                <a:ea typeface="Instrument Sans" pitchFamily="34" charset="-122"/>
                <a:cs typeface="Instrument Sans" pitchFamily="34" charset="-120"/>
              </a:rPr>
              <a:t>Underrubrik, datum eller mottagare</a:t>
            </a:r>
            <a:endParaRPr lang="en-US" sz="1600" dirty="0"/>
          </a:p>
        </p:txBody>
      </p:sp>
      <p:sp>
        <p:nvSpPr>
          <p:cNvPr id="5" name="Text 0"/>
          <p:cNvSpPr/>
          <p:nvPr>
            <p:ph idx="103" type="body" hasCustomPrompt="1"/>
          </p:nvPr>
        </p:nvSpPr>
        <p:spPr>
          <a:xfrm>
            <a:off x="640080" y="6172200"/>
            <a:ext cx="7315200" cy="365760"/>
          </a:xfrm>
          <a:prstGeom prst="rect">
            <a:avLst/>
          </a:prstGeom>
          <a:noFill/>
          <a:ln/>
        </p:spPr>
        <p:txBody>
          <a:bodyPr wrap="square" rtlCol="0"/>
          <a:lstStyle>
            <a:lvl1pPr algn="l" indent="0" marL="0">
              <a:buNone/>
              <a:defRPr lang="en-US" sz="1000" dirty="0">
                <a:solidFill>
                  <a:srgbClr val="C4A5B0"/>
                </a:solidFill>
                <a:latin typeface="Instrument Sans" pitchFamily="34" charset="0"/>
                <a:ea typeface="Instrument Sans" pitchFamily="34" charset="-122"/>
                <a:cs typeface="Instrument Sans" pitchFamily="34" charset="-120"/>
              </a:defRPr>
            </a:lvl1pPr>
          </a:lstStyle>
          <a:p>
            <a:pPr algn="l" indent="0" marL="0">
              <a:buNone/>
            </a:pPr>
            <a:r>
              <a:rPr lang="en-US" sz="1000" dirty="0">
                <a:solidFill>
                  <a:srgbClr val="C4A5B0"/>
                </a:solidFill>
                <a:latin typeface="Instrument Sans" pitchFamily="34" charset="0"/>
                <a:ea typeface="Instrument Sans" pitchFamily="34" charset="-122"/>
                <a:cs typeface="Instrument Sans" pitchFamily="34" charset="-120"/>
              </a:rPr>
              <a:t>Moank Fintech Group AB</a:t>
            </a:r>
            <a:endParaRPr lang="en-US" sz="1000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vsnitt">
    <p:bg>
      <p:bgPr>
        <a:solidFill>
          <a:srgbClr val="672B3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>
            <p:ph idx="100" type="body" hasCustomPrompt="1"/>
          </p:nvPr>
        </p:nvSpPr>
        <p:spPr>
          <a:xfrm>
            <a:off x="640080" y="822960"/>
            <a:ext cx="5486400" cy="2377440"/>
          </a:xfrm>
          <a:prstGeom prst="rect">
            <a:avLst/>
          </a:prstGeom>
          <a:noFill/>
          <a:ln/>
        </p:spPr>
        <p:txBody>
          <a:bodyPr wrap="square" rtlCol="0"/>
          <a:lstStyle>
            <a:lvl1pPr algn="l" indent="0" marL="0">
              <a:buNone/>
              <a:defRPr lang="en-US" sz="15000" b="1" spc="-600" kern="0" dirty="0">
                <a:solidFill>
                  <a:srgbClr val="EBA6BB"/>
                </a:solidFill>
                <a:latin typeface="Bricolage Grotesque" pitchFamily="34" charset="0"/>
                <a:ea typeface="Bricolage Grotesque" pitchFamily="34" charset="-122"/>
                <a:cs typeface="Bricolage Grotesque" pitchFamily="34" charset="-120"/>
              </a:defRPr>
            </a:lvl1pPr>
          </a:lstStyle>
          <a:p>
            <a:pPr algn="l" indent="0" marL="0">
              <a:buNone/>
            </a:pPr>
            <a:r>
              <a:rPr lang="en-US" sz="15000" b="1" spc="-600" kern="0" dirty="0">
                <a:solidFill>
                  <a:srgbClr val="EBA6BB"/>
                </a:solidFill>
                <a:latin typeface="Bricolage Grotesque" pitchFamily="34" charset="0"/>
                <a:ea typeface="Bricolage Grotesque" pitchFamily="34" charset="-122"/>
                <a:cs typeface="Bricolage Grotesque" pitchFamily="34" charset="-120"/>
              </a:rPr>
              <a:t>01</a:t>
            </a:r>
            <a:endParaRPr lang="en-US" sz="15000" dirty="0"/>
          </a:p>
        </p:txBody>
      </p:sp>
      <p:sp>
        <p:nvSpPr>
          <p:cNvPr id="3" name="Text 0"/>
          <p:cNvSpPr/>
          <p:nvPr>
            <p:ph idx="101" type="title" hasCustomPrompt="1"/>
          </p:nvPr>
        </p:nvSpPr>
        <p:spPr>
          <a:xfrm>
            <a:off x="640080" y="4206240"/>
            <a:ext cx="9601200" cy="1463040"/>
          </a:xfrm>
          <a:prstGeom prst="rect">
            <a:avLst/>
          </a:prstGeom>
          <a:noFill/>
          <a:ln/>
        </p:spPr>
        <p:txBody>
          <a:bodyPr wrap="square" rtlCol="0"/>
          <a:lstStyle>
            <a:lvl1pPr algn="l" indent="0" marL="0">
              <a:buNone/>
              <a:defRPr lang="en-US" sz="3600" b="1" dirty="0">
                <a:solidFill>
                  <a:srgbClr val="FFFFFF"/>
                </a:solidFill>
                <a:latin typeface="Bricolage Grotesque" pitchFamily="34" charset="0"/>
                <a:ea typeface="Bricolage Grotesque" pitchFamily="34" charset="-122"/>
                <a:cs typeface="Bricolage Grotesque" pitchFamily="34" charset="-120"/>
              </a:defRPr>
            </a:lvl1pPr>
          </a:lstStyle>
          <a:p>
            <a:pPr algn="l" indent="0" marL="0">
              <a:buNone/>
            </a:pPr>
            <a:r>
              <a:rPr lang="en-US" sz="3600" b="1" dirty="0">
                <a:solidFill>
                  <a:srgbClr val="FFFFFF"/>
                </a:solidFill>
                <a:latin typeface="Bricolage Grotesque" pitchFamily="34" charset="0"/>
                <a:ea typeface="Bricolage Grotesque" pitchFamily="34" charset="-122"/>
                <a:cs typeface="Bricolage Grotesque" pitchFamily="34" charset="-120"/>
              </a:rPr>
              <a:t>Avsnittets rubrik</a:t>
            </a:r>
            <a:endParaRPr lang="en-US" sz="3600" dirty="0"/>
          </a:p>
        </p:txBody>
      </p:sp>
      <p:sp>
        <p:nvSpPr>
          <p:cNvPr id="4" name="Text 0"/>
          <p:cNvSpPr/>
          <p:nvPr>
            <p:ph idx="102" type="body" hasCustomPrompt="1"/>
          </p:nvPr>
        </p:nvSpPr>
        <p:spPr>
          <a:xfrm>
            <a:off x="640080" y="5715000"/>
            <a:ext cx="7315200" cy="457200"/>
          </a:xfrm>
          <a:prstGeom prst="rect">
            <a:avLst/>
          </a:prstGeom>
          <a:noFill/>
          <a:ln/>
        </p:spPr>
        <p:txBody>
          <a:bodyPr wrap="square" rtlCol="0"/>
          <a:lstStyle>
            <a:lvl1pPr algn="l" indent="0" marL="0">
              <a:buNone/>
              <a:defRPr lang="en-US" sz="1400" dirty="0">
                <a:solidFill>
                  <a:srgbClr val="FFFFFF">
                    <a:alpha val="80000"/>
                  </a:srgbClr>
                </a:solidFill>
                <a:latin typeface="Instrument Sans" pitchFamily="34" charset="0"/>
                <a:ea typeface="Instrument Sans" pitchFamily="34" charset="-122"/>
                <a:cs typeface="Instrument Sans" pitchFamily="34" charset="-120"/>
              </a:defRPr>
            </a:lvl1pPr>
          </a:lstStyle>
          <a:p>
            <a:pPr algn="l" indent="0" marL="0">
              <a:buNone/>
            </a:pPr>
            <a:r>
              <a:rPr lang="en-US" sz="1400" dirty="0">
                <a:solidFill>
                  <a:srgbClr val="FFFFFF">
                    <a:alpha val="80000"/>
                  </a:srgbClr>
                </a:solidFill>
                <a:latin typeface="Instrument Sans" pitchFamily="34" charset="0"/>
                <a:ea typeface="Instrument Sans" pitchFamily="34" charset="-122"/>
                <a:cs typeface="Instrument Sans" pitchFamily="34" charset="-120"/>
              </a:rPr>
              <a:t>Kort beskrivning av avsnittet</a:t>
            </a:r>
            <a:endParaRPr lang="en-US" sz="1400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ubrik och innehåll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>
            <p:ph idx="100" type="title" hasCustomPrompt="1"/>
          </p:nvPr>
        </p:nvSpPr>
        <p:spPr>
          <a:xfrm>
            <a:off x="640080" y="548640"/>
            <a:ext cx="10881360" cy="1005840"/>
          </a:xfrm>
          <a:prstGeom prst="rect">
            <a:avLst/>
          </a:prstGeom>
          <a:noFill/>
          <a:ln/>
        </p:spPr>
        <p:txBody>
          <a:bodyPr wrap="square" rtlCol="0"/>
          <a:lstStyle>
            <a:lvl1pPr algn="l" indent="0" marL="0">
              <a:buNone/>
              <a:defRPr lang="en-US" sz="3000" b="1" dirty="0">
                <a:solidFill>
                  <a:srgbClr val="0F0E0D"/>
                </a:solidFill>
                <a:latin typeface="Bricolage Grotesque" pitchFamily="34" charset="0"/>
                <a:ea typeface="Bricolage Grotesque" pitchFamily="34" charset="-122"/>
                <a:cs typeface="Bricolage Grotesque" pitchFamily="34" charset="-120"/>
              </a:defRPr>
            </a:lvl1pPr>
          </a:lstStyle>
          <a:p>
            <a:pPr algn="l" indent="0" marL="0">
              <a:buNone/>
            </a:pPr>
            <a:r>
              <a:rPr lang="en-US" sz="3000" b="1" dirty="0">
                <a:solidFill>
                  <a:srgbClr val="0F0E0D"/>
                </a:solidFill>
                <a:latin typeface="Bricolage Grotesque" pitchFamily="34" charset="0"/>
                <a:ea typeface="Bricolage Grotesque" pitchFamily="34" charset="-122"/>
                <a:cs typeface="Bricolage Grotesque" pitchFamily="34" charset="-120"/>
              </a:rPr>
              <a:t>Rubrik i tre till sju ord</a:t>
            </a:r>
            <a:endParaRPr lang="en-US" sz="3000" dirty="0"/>
          </a:p>
        </p:txBody>
      </p:sp>
      <p:sp>
        <p:nvSpPr>
          <p:cNvPr id="3" name="Text 0"/>
          <p:cNvSpPr/>
          <p:nvPr>
            <p:ph idx="101" type="body" hasCustomPrompt="1"/>
          </p:nvPr>
        </p:nvSpPr>
        <p:spPr>
          <a:xfrm>
            <a:off x="640080" y="1783080"/>
            <a:ext cx="7680960" cy="4114800"/>
          </a:xfrm>
          <a:prstGeom prst="rect">
            <a:avLst/>
          </a:prstGeom>
          <a:noFill/>
          <a:ln/>
        </p:spPr>
        <p:txBody>
          <a:bodyPr wrap="square" rtlCol="0"/>
          <a:lstStyle>
            <a:lvl1pPr algn="l" indent="0" marL="0">
              <a:spcAft>
                <a:spcPts val="800"/>
              </a:spcAft>
              <a:buNone/>
              <a:defRPr lang="en-US" sz="1600" dirty="0">
                <a:solidFill>
                  <a:srgbClr val="3A3835"/>
                </a:solidFill>
                <a:latin typeface="Instrument Sans" pitchFamily="34" charset="0"/>
                <a:ea typeface="Instrument Sans" pitchFamily="34" charset="-122"/>
                <a:cs typeface="Instrument Sans" pitchFamily="34" charset="-120"/>
              </a:defRPr>
            </a:lvl1pPr>
          </a:lstStyle>
          <a:p>
            <a:pPr algn="l" indent="0" marL="0">
              <a:spcAft>
                <a:spcPts val="800"/>
              </a:spcAft>
              <a:buNone/>
            </a:pPr>
            <a:r>
              <a:rPr lang="en-US" sz="1600" dirty="0">
                <a:solidFill>
                  <a:srgbClr val="3A3835"/>
                </a:solidFill>
                <a:latin typeface="Instrument Sans" pitchFamily="34" charset="0"/>
                <a:ea typeface="Instrument Sans" pitchFamily="34" charset="-122"/>
                <a:cs typeface="Instrument Sans" pitchFamily="34" charset="-120"/>
              </a:rPr>
              <a:t>Brödtext eller punktlista</a:t>
            </a:r>
            <a:endParaRPr lang="en-US" sz="1600" dirty="0"/>
          </a:p>
        </p:txBody>
      </p:sp>
      <p:pic>
        <p:nvPicPr>
          <p:cNvPr id="4" name="Image 0" descr="/Users/mathiasjohansson/Dev/moank/moankfintechgroup/tools/brand-pptx/assets/logo-dark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40080" y="6291072"/>
            <a:ext cx="868680" cy="320040"/>
          </a:xfrm>
          <a:prstGeom prst="rect">
            <a:avLst/>
          </a:prstGeom>
        </p:spPr>
      </p:pic>
      <p:sp>
        <p:nvSpPr>
          <p:cNvPr id="5" name="Shape 0"/>
          <p:cNvSpPr/>
          <p:nvPr/>
        </p:nvSpPr>
        <p:spPr>
          <a:xfrm>
            <a:off x="640080" y="6080760"/>
            <a:ext cx="10911535" cy="0"/>
          </a:xfrm>
          <a:prstGeom prst="line">
            <a:avLst/>
          </a:prstGeom>
          <a:noFill/>
          <a:ln w="6350">
            <a:solidFill>
              <a:srgbClr val="0F0E0D">
                <a:alpha val="15000"/>
              </a:srgbClr>
            </a:solidFill>
            <a:prstDash val="solid"/>
          </a:ln>
        </p:spPr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0454335" y="6291072"/>
            <a:ext cx="1097280" cy="32004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1000">
                <a:solidFill>
                  <a:srgbClr val="6B6862"/>
                </a:solidFill>
                <a:latin typeface="Instrument Sans"/>
                <a:ea typeface="Instrument Sans"/>
                <a:cs typeface="Instrument Sans"/>
              </a:defRPr>
            </a:lvl1pPr>
          </a:lstStyle>
          <a:p>
            <a:pPr algn="r"/>
            <a:fld id="{F7021451-1387-4CA6-816F-3879F97B5CBC}" type="slidenum">
              <a:rPr b="0" lang="en-US"/>
              <a:t>1004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åstående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>
            <p:ph idx="100" type="title" hasCustomPrompt="1"/>
          </p:nvPr>
        </p:nvSpPr>
        <p:spPr>
          <a:xfrm>
            <a:off x="640080" y="1554480"/>
            <a:ext cx="9692640" cy="3291840"/>
          </a:xfrm>
          <a:prstGeom prst="rect">
            <a:avLst/>
          </a:prstGeom>
          <a:noFill/>
          <a:ln/>
        </p:spPr>
        <p:txBody>
          <a:bodyPr wrap="square" rtlCol="0"/>
          <a:lstStyle>
            <a:lvl1pPr algn="l" indent="0" marL="0">
              <a:buNone/>
              <a:defRPr lang="en-US" sz="4000" b="1" spc="-100" kern="0" dirty="0">
                <a:solidFill>
                  <a:srgbClr val="0F0E0D"/>
                </a:solidFill>
                <a:latin typeface="Bricolage Grotesque" pitchFamily="34" charset="0"/>
                <a:ea typeface="Bricolage Grotesque" pitchFamily="34" charset="-122"/>
                <a:cs typeface="Bricolage Grotesque" pitchFamily="34" charset="-120"/>
              </a:defRPr>
            </a:lvl1pPr>
          </a:lstStyle>
          <a:p>
            <a:pPr algn="l" indent="0" marL="0">
              <a:buNone/>
            </a:pPr>
            <a:r>
              <a:rPr lang="en-US" sz="4000" b="1" spc="-100" kern="0" dirty="0">
                <a:solidFill>
                  <a:srgbClr val="0F0E0D"/>
                </a:solidFill>
                <a:latin typeface="Bricolage Grotesque" pitchFamily="34" charset="0"/>
                <a:ea typeface="Bricolage Grotesque" pitchFamily="34" charset="-122"/>
                <a:cs typeface="Bricolage Grotesque" pitchFamily="34" charset="-120"/>
              </a:rPr>
              <a:t>Ett påstående per bild. Låt det stå för sig självt.</a:t>
            </a:r>
            <a:endParaRPr lang="en-US" sz="4000" dirty="0"/>
          </a:p>
        </p:txBody>
      </p:sp>
      <p:pic>
        <p:nvPicPr>
          <p:cNvPr id="3" name="Image 0" descr="/Users/mathiasjohansson/Dev/moank/moankfintechgroup/tools/brand-pptx/assets/logo-dark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40080" y="6291072"/>
            <a:ext cx="868680" cy="320040"/>
          </a:xfrm>
          <a:prstGeom prst="rect">
            <a:avLst/>
          </a:prstGeom>
        </p:spPr>
      </p:pic>
      <p:sp>
        <p:nvSpPr>
          <p:cNvPr id="4" name="Shape 0"/>
          <p:cNvSpPr/>
          <p:nvPr/>
        </p:nvSpPr>
        <p:spPr>
          <a:xfrm>
            <a:off x="640080" y="6080760"/>
            <a:ext cx="10911535" cy="0"/>
          </a:xfrm>
          <a:prstGeom prst="line">
            <a:avLst/>
          </a:prstGeom>
          <a:noFill/>
          <a:ln w="6350">
            <a:solidFill>
              <a:srgbClr val="0F0E0D">
                <a:alpha val="15000"/>
              </a:srgbClr>
            </a:solidFill>
            <a:prstDash val="solid"/>
          </a:ln>
        </p:spPr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0454335" y="6291072"/>
            <a:ext cx="1097280" cy="32004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1000">
                <a:solidFill>
                  <a:srgbClr val="6B6862"/>
                </a:solidFill>
                <a:latin typeface="Instrument Sans"/>
                <a:ea typeface="Instrument Sans"/>
                <a:cs typeface="Instrument Sans"/>
              </a:defRPr>
            </a:lvl1pPr>
          </a:lstStyle>
          <a:p>
            <a:pPr algn="r"/>
            <a:fld id="{F7021451-1387-4CA6-816F-3879F97B5CBC}" type="slidenum">
              <a:rPr b="0" lang="en-US"/>
              <a:t>1005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yckeltal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1371600"/>
            <a:ext cx="10911535" cy="4206240"/>
          </a:xfrm>
          <a:prstGeom prst="roundRect">
            <a:avLst>
              <a:gd name="adj" fmla="val 1739"/>
            </a:avLst>
          </a:prstGeom>
          <a:solidFill>
            <a:srgbClr val="F4F3EF"/>
          </a:solidFill>
          <a:ln>
            <a:solidFill>
              <a:srgbClr val="F4F3EF"/>
            </a:solidFill>
          </a:ln>
        </p:spPr>
        <p:txBody>
          <a:bodyPr wrap="square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3" name="Text 1"/>
          <p:cNvSpPr/>
          <p:nvPr>
            <p:ph idx="101" type="title" hasCustomPrompt="1"/>
          </p:nvPr>
        </p:nvSpPr>
        <p:spPr>
          <a:xfrm>
            <a:off x="640080" y="548640"/>
            <a:ext cx="10881360" cy="731520"/>
          </a:xfrm>
          <a:prstGeom prst="rect">
            <a:avLst/>
          </a:prstGeom>
          <a:noFill/>
          <a:ln/>
        </p:spPr>
        <p:txBody>
          <a:bodyPr wrap="square" rtlCol="0"/>
          <a:lstStyle>
            <a:lvl1pPr algn="l" indent="0" marL="0">
              <a:buNone/>
              <a:defRPr lang="en-US" sz="3000" b="1" dirty="0">
                <a:solidFill>
                  <a:srgbClr val="0F0E0D"/>
                </a:solidFill>
                <a:latin typeface="Bricolage Grotesque" pitchFamily="34" charset="0"/>
                <a:ea typeface="Bricolage Grotesque" pitchFamily="34" charset="-122"/>
                <a:cs typeface="Bricolage Grotesque" pitchFamily="34" charset="-120"/>
              </a:defRPr>
            </a:lvl1pPr>
          </a:lstStyle>
          <a:p>
            <a:pPr algn="l" indent="0" marL="0">
              <a:buNone/>
            </a:pPr>
            <a:r>
              <a:rPr lang="en-US" sz="3000" b="1" dirty="0">
                <a:solidFill>
                  <a:srgbClr val="0F0E0D"/>
                </a:solidFill>
                <a:latin typeface="Bricolage Grotesque" pitchFamily="34" charset="0"/>
                <a:ea typeface="Bricolage Grotesque" pitchFamily="34" charset="-122"/>
                <a:cs typeface="Bricolage Grotesque" pitchFamily="34" charset="-120"/>
              </a:rPr>
              <a:t>Nyckeltal</a:t>
            </a:r>
            <a:endParaRPr lang="en-US" sz="3000" dirty="0"/>
          </a:p>
        </p:txBody>
      </p:sp>
      <p:sp>
        <p:nvSpPr>
          <p:cNvPr id="4" name="Text 1"/>
          <p:cNvSpPr/>
          <p:nvPr>
            <p:ph idx="102" type="body" hasCustomPrompt="1"/>
          </p:nvPr>
        </p:nvSpPr>
        <p:spPr>
          <a:xfrm>
            <a:off x="1097280" y="1737360"/>
            <a:ext cx="8229600" cy="822960"/>
          </a:xfrm>
          <a:prstGeom prst="rect">
            <a:avLst/>
          </a:prstGeom>
          <a:noFill/>
          <a:ln/>
        </p:spPr>
        <p:txBody>
          <a:bodyPr wrap="square" rtlCol="0"/>
          <a:lstStyle>
            <a:lvl1pPr algn="l" indent="0" marL="0">
              <a:buNone/>
              <a:defRPr lang="en-US" sz="1400" dirty="0">
                <a:solidFill>
                  <a:srgbClr val="3A3835"/>
                </a:solidFill>
                <a:latin typeface="Instrument Sans" pitchFamily="34" charset="0"/>
                <a:ea typeface="Instrument Sans" pitchFamily="34" charset="-122"/>
                <a:cs typeface="Instrument Sans" pitchFamily="34" charset="-120"/>
              </a:defRPr>
            </a:lvl1pPr>
          </a:lstStyle>
          <a:p>
            <a:pPr algn="l" indent="0" marL="0">
              <a:buNone/>
            </a:pPr>
            <a:r>
              <a:rPr lang="en-US" sz="1400" dirty="0">
                <a:solidFill>
                  <a:srgbClr val="3A3835"/>
                </a:solidFill>
                <a:latin typeface="Instrument Sans" pitchFamily="34" charset="0"/>
                <a:ea typeface="Instrument Sans" pitchFamily="34" charset="-122"/>
                <a:cs typeface="Instrument Sans" pitchFamily="34" charset="-120"/>
              </a:rPr>
              <a:t>Kort ingress som sätter siffrorna i sammanhang.</a:t>
            </a:r>
            <a:endParaRPr lang="en-US" sz="1400" dirty="0"/>
          </a:p>
        </p:txBody>
      </p:sp>
      <p:sp>
        <p:nvSpPr>
          <p:cNvPr id="5" name="Shape 1"/>
          <p:cNvSpPr/>
          <p:nvPr/>
        </p:nvSpPr>
        <p:spPr>
          <a:xfrm>
            <a:off x="1097280" y="2834640"/>
            <a:ext cx="2844698" cy="0"/>
          </a:xfrm>
          <a:prstGeom prst="line">
            <a:avLst/>
          </a:prstGeom>
          <a:noFill/>
          <a:ln w="6350">
            <a:solidFill>
              <a:srgbClr val="0F0E0D">
                <a:alpha val="15000"/>
              </a:srgbClr>
            </a:solidFill>
            <a:prstDash val="solid"/>
          </a:ln>
        </p:spPr>
      </p:sp>
      <p:sp>
        <p:nvSpPr>
          <p:cNvPr id="6" name="Text 2"/>
          <p:cNvSpPr/>
          <p:nvPr>
            <p:ph idx="104" type="body" hasCustomPrompt="1"/>
          </p:nvPr>
        </p:nvSpPr>
        <p:spPr>
          <a:xfrm>
            <a:off x="1097280" y="2971800"/>
            <a:ext cx="2844698" cy="822960"/>
          </a:xfrm>
          <a:prstGeom prst="rect">
            <a:avLst/>
          </a:prstGeom>
          <a:noFill/>
          <a:ln/>
        </p:spPr>
        <p:txBody>
          <a:bodyPr wrap="square" rtlCol="0"/>
          <a:lstStyle>
            <a:lvl1pPr algn="l" indent="0" marL="0">
              <a:buNone/>
              <a:defRPr lang="en-US" sz="3200" b="1" spc="-100" kern="0" dirty="0">
                <a:solidFill>
                  <a:srgbClr val="0F0E0D"/>
                </a:solidFill>
                <a:latin typeface="Bricolage Grotesque" pitchFamily="34" charset="0"/>
                <a:ea typeface="Bricolage Grotesque" pitchFamily="34" charset="-122"/>
                <a:cs typeface="Bricolage Grotesque" pitchFamily="34" charset="-120"/>
              </a:defRPr>
            </a:lvl1pPr>
          </a:lstStyle>
          <a:p>
            <a:pPr algn="l" indent="0" marL="0">
              <a:buNone/>
            </a:pPr>
            <a:r>
              <a:rPr lang="en-US" sz="3200" b="1" spc="-100" kern="0" dirty="0">
                <a:solidFill>
                  <a:srgbClr val="0F0E0D"/>
                </a:solidFill>
                <a:latin typeface="Bricolage Grotesque" pitchFamily="34" charset="0"/>
                <a:ea typeface="Bricolage Grotesque" pitchFamily="34" charset="-122"/>
                <a:cs typeface="Bricolage Grotesque" pitchFamily="34" charset="-120"/>
              </a:rPr>
              <a:t>Värde</a:t>
            </a:r>
            <a:endParaRPr lang="en-US" sz="3200" dirty="0"/>
          </a:p>
        </p:txBody>
      </p:sp>
      <p:sp>
        <p:nvSpPr>
          <p:cNvPr id="7" name="Text 2"/>
          <p:cNvSpPr/>
          <p:nvPr>
            <p:ph idx="105" type="body" hasCustomPrompt="1"/>
          </p:nvPr>
        </p:nvSpPr>
        <p:spPr>
          <a:xfrm>
            <a:off x="1097280" y="3931920"/>
            <a:ext cx="2661818" cy="1280160"/>
          </a:xfrm>
          <a:prstGeom prst="rect">
            <a:avLst/>
          </a:prstGeom>
          <a:noFill/>
          <a:ln/>
        </p:spPr>
        <p:txBody>
          <a:bodyPr wrap="square" rtlCol="0"/>
          <a:lstStyle>
            <a:lvl1pPr algn="l" indent="0" marL="0">
              <a:buNone/>
              <a:defRPr lang="en-US" sz="1200" dirty="0">
                <a:solidFill>
                  <a:srgbClr val="6B6862"/>
                </a:solidFill>
                <a:latin typeface="Instrument Sans" pitchFamily="34" charset="0"/>
                <a:ea typeface="Instrument Sans" pitchFamily="34" charset="-122"/>
                <a:cs typeface="Instrument Sans" pitchFamily="34" charset="-120"/>
              </a:defRPr>
            </a:lvl1pPr>
          </a:lstStyle>
          <a:p>
            <a:pPr algn="l" indent="0" marL="0">
              <a:buNone/>
            </a:pPr>
            <a:r>
              <a:rPr lang="en-US" sz="1200" dirty="0">
                <a:solidFill>
                  <a:srgbClr val="6B6862"/>
                </a:solidFill>
                <a:latin typeface="Instrument Sans" pitchFamily="34" charset="0"/>
                <a:ea typeface="Instrument Sans" pitchFamily="34" charset="-122"/>
                <a:cs typeface="Instrument Sans" pitchFamily="34" charset="-120"/>
              </a:rPr>
              <a:t>Förklaring till värdet</a:t>
            </a:r>
            <a:endParaRPr lang="en-US" sz="1200" dirty="0"/>
          </a:p>
        </p:txBody>
      </p:sp>
      <p:sp>
        <p:nvSpPr>
          <p:cNvPr id="8" name="Shape 2"/>
          <p:cNvSpPr/>
          <p:nvPr/>
        </p:nvSpPr>
        <p:spPr>
          <a:xfrm>
            <a:off x="4856378" y="2834640"/>
            <a:ext cx="2844698" cy="0"/>
          </a:xfrm>
          <a:prstGeom prst="line">
            <a:avLst/>
          </a:prstGeom>
          <a:noFill/>
          <a:ln w="6350">
            <a:solidFill>
              <a:srgbClr val="0F0E0D">
                <a:alpha val="15000"/>
              </a:srgbClr>
            </a:solidFill>
            <a:prstDash val="solid"/>
          </a:ln>
        </p:spPr>
      </p:sp>
      <p:sp>
        <p:nvSpPr>
          <p:cNvPr id="9" name="Text 3"/>
          <p:cNvSpPr/>
          <p:nvPr>
            <p:ph idx="107" type="body" hasCustomPrompt="1"/>
          </p:nvPr>
        </p:nvSpPr>
        <p:spPr>
          <a:xfrm>
            <a:off x="4856378" y="2971800"/>
            <a:ext cx="2844698" cy="822960"/>
          </a:xfrm>
          <a:prstGeom prst="rect">
            <a:avLst/>
          </a:prstGeom>
          <a:noFill/>
          <a:ln/>
        </p:spPr>
        <p:txBody>
          <a:bodyPr wrap="square" rtlCol="0"/>
          <a:lstStyle>
            <a:lvl1pPr algn="l" indent="0" marL="0">
              <a:buNone/>
              <a:defRPr lang="en-US" sz="3200" b="1" spc="-100" kern="0" dirty="0">
                <a:solidFill>
                  <a:srgbClr val="0F0E0D"/>
                </a:solidFill>
                <a:latin typeface="Bricolage Grotesque" pitchFamily="34" charset="0"/>
                <a:ea typeface="Bricolage Grotesque" pitchFamily="34" charset="-122"/>
                <a:cs typeface="Bricolage Grotesque" pitchFamily="34" charset="-120"/>
              </a:defRPr>
            </a:lvl1pPr>
          </a:lstStyle>
          <a:p>
            <a:pPr algn="l" indent="0" marL="0">
              <a:buNone/>
            </a:pPr>
            <a:r>
              <a:rPr lang="en-US" sz="3200" b="1" spc="-100" kern="0" dirty="0">
                <a:solidFill>
                  <a:srgbClr val="0F0E0D"/>
                </a:solidFill>
                <a:latin typeface="Bricolage Grotesque" pitchFamily="34" charset="0"/>
                <a:ea typeface="Bricolage Grotesque" pitchFamily="34" charset="-122"/>
                <a:cs typeface="Bricolage Grotesque" pitchFamily="34" charset="-120"/>
              </a:rPr>
              <a:t>Värde</a:t>
            </a:r>
            <a:endParaRPr lang="en-US" sz="3200" dirty="0"/>
          </a:p>
        </p:txBody>
      </p:sp>
      <p:sp>
        <p:nvSpPr>
          <p:cNvPr id="10" name="Text 3"/>
          <p:cNvSpPr/>
          <p:nvPr>
            <p:ph idx="108" type="body" hasCustomPrompt="1"/>
          </p:nvPr>
        </p:nvSpPr>
        <p:spPr>
          <a:xfrm>
            <a:off x="4856378" y="3931920"/>
            <a:ext cx="2661818" cy="1280160"/>
          </a:xfrm>
          <a:prstGeom prst="rect">
            <a:avLst/>
          </a:prstGeom>
          <a:noFill/>
          <a:ln/>
        </p:spPr>
        <p:txBody>
          <a:bodyPr wrap="square" rtlCol="0"/>
          <a:lstStyle>
            <a:lvl1pPr algn="l" indent="0" marL="0">
              <a:buNone/>
              <a:defRPr lang="en-US" sz="1200" dirty="0">
                <a:solidFill>
                  <a:srgbClr val="6B6862"/>
                </a:solidFill>
                <a:latin typeface="Instrument Sans" pitchFamily="34" charset="0"/>
                <a:ea typeface="Instrument Sans" pitchFamily="34" charset="-122"/>
                <a:cs typeface="Instrument Sans" pitchFamily="34" charset="-120"/>
              </a:defRPr>
            </a:lvl1pPr>
          </a:lstStyle>
          <a:p>
            <a:pPr algn="l" indent="0" marL="0">
              <a:buNone/>
            </a:pPr>
            <a:r>
              <a:rPr lang="en-US" sz="1200" dirty="0">
                <a:solidFill>
                  <a:srgbClr val="6B6862"/>
                </a:solidFill>
                <a:latin typeface="Instrument Sans" pitchFamily="34" charset="0"/>
                <a:ea typeface="Instrument Sans" pitchFamily="34" charset="-122"/>
                <a:cs typeface="Instrument Sans" pitchFamily="34" charset="-120"/>
              </a:rPr>
              <a:t>Förklaring till värdet</a:t>
            </a:r>
            <a:endParaRPr lang="en-US" sz="1200" dirty="0"/>
          </a:p>
        </p:txBody>
      </p:sp>
      <p:sp>
        <p:nvSpPr>
          <p:cNvPr id="11" name="Shape 3"/>
          <p:cNvSpPr/>
          <p:nvPr/>
        </p:nvSpPr>
        <p:spPr>
          <a:xfrm>
            <a:off x="8615477" y="2834640"/>
            <a:ext cx="2844698" cy="0"/>
          </a:xfrm>
          <a:prstGeom prst="line">
            <a:avLst/>
          </a:prstGeom>
          <a:noFill/>
          <a:ln w="6350">
            <a:solidFill>
              <a:srgbClr val="0F0E0D">
                <a:alpha val="15000"/>
              </a:srgbClr>
            </a:solidFill>
            <a:prstDash val="solid"/>
          </a:ln>
        </p:spPr>
      </p:sp>
      <p:sp>
        <p:nvSpPr>
          <p:cNvPr id="12" name="Text 4"/>
          <p:cNvSpPr/>
          <p:nvPr>
            <p:ph idx="110" type="body" hasCustomPrompt="1"/>
          </p:nvPr>
        </p:nvSpPr>
        <p:spPr>
          <a:xfrm>
            <a:off x="8615477" y="2971800"/>
            <a:ext cx="2844698" cy="822960"/>
          </a:xfrm>
          <a:prstGeom prst="rect">
            <a:avLst/>
          </a:prstGeom>
          <a:noFill/>
          <a:ln/>
        </p:spPr>
        <p:txBody>
          <a:bodyPr wrap="square" rtlCol="0"/>
          <a:lstStyle>
            <a:lvl1pPr algn="l" indent="0" marL="0">
              <a:buNone/>
              <a:defRPr lang="en-US" sz="3200" b="1" spc="-100" kern="0" dirty="0">
                <a:solidFill>
                  <a:srgbClr val="0F0E0D"/>
                </a:solidFill>
                <a:latin typeface="Bricolage Grotesque" pitchFamily="34" charset="0"/>
                <a:ea typeface="Bricolage Grotesque" pitchFamily="34" charset="-122"/>
                <a:cs typeface="Bricolage Grotesque" pitchFamily="34" charset="-120"/>
              </a:defRPr>
            </a:lvl1pPr>
          </a:lstStyle>
          <a:p>
            <a:pPr algn="l" indent="0" marL="0">
              <a:buNone/>
            </a:pPr>
            <a:r>
              <a:rPr lang="en-US" sz="3200" b="1" spc="-100" kern="0" dirty="0">
                <a:solidFill>
                  <a:srgbClr val="0F0E0D"/>
                </a:solidFill>
                <a:latin typeface="Bricolage Grotesque" pitchFamily="34" charset="0"/>
                <a:ea typeface="Bricolage Grotesque" pitchFamily="34" charset="-122"/>
                <a:cs typeface="Bricolage Grotesque" pitchFamily="34" charset="-120"/>
              </a:rPr>
              <a:t>Värde</a:t>
            </a:r>
            <a:endParaRPr lang="en-US" sz="3200" dirty="0"/>
          </a:p>
        </p:txBody>
      </p:sp>
      <p:sp>
        <p:nvSpPr>
          <p:cNvPr id="13" name="Text 4"/>
          <p:cNvSpPr/>
          <p:nvPr>
            <p:ph idx="111" type="body" hasCustomPrompt="1"/>
          </p:nvPr>
        </p:nvSpPr>
        <p:spPr>
          <a:xfrm>
            <a:off x="8615477" y="3931920"/>
            <a:ext cx="2661818" cy="1280160"/>
          </a:xfrm>
          <a:prstGeom prst="rect">
            <a:avLst/>
          </a:prstGeom>
          <a:noFill/>
          <a:ln/>
        </p:spPr>
        <p:txBody>
          <a:bodyPr wrap="square" rtlCol="0"/>
          <a:lstStyle>
            <a:lvl1pPr algn="l" indent="0" marL="0">
              <a:buNone/>
              <a:defRPr lang="en-US" sz="1200" dirty="0">
                <a:solidFill>
                  <a:srgbClr val="6B6862"/>
                </a:solidFill>
                <a:latin typeface="Instrument Sans" pitchFamily="34" charset="0"/>
                <a:ea typeface="Instrument Sans" pitchFamily="34" charset="-122"/>
                <a:cs typeface="Instrument Sans" pitchFamily="34" charset="-120"/>
              </a:defRPr>
            </a:lvl1pPr>
          </a:lstStyle>
          <a:p>
            <a:pPr algn="l" indent="0" marL="0">
              <a:buNone/>
            </a:pPr>
            <a:r>
              <a:rPr lang="en-US" sz="1200" dirty="0">
                <a:solidFill>
                  <a:srgbClr val="6B6862"/>
                </a:solidFill>
                <a:latin typeface="Instrument Sans" pitchFamily="34" charset="0"/>
                <a:ea typeface="Instrument Sans" pitchFamily="34" charset="-122"/>
                <a:cs typeface="Instrument Sans" pitchFamily="34" charset="-120"/>
              </a:rPr>
              <a:t>Förklaring till värdet</a:t>
            </a:r>
            <a:endParaRPr lang="en-US" sz="1200" dirty="0"/>
          </a:p>
        </p:txBody>
      </p:sp>
      <p:pic>
        <p:nvPicPr>
          <p:cNvPr id="14" name="Image 0" descr="/Users/mathiasjohansson/Dev/moank/moankfintechgroup/tools/brand-pptx/assets/logo-dark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40080" y="6291072"/>
            <a:ext cx="868680" cy="320040"/>
          </a:xfrm>
          <a:prstGeom prst="rect">
            <a:avLst/>
          </a:prstGeom>
        </p:spPr>
      </p:pic>
      <p:sp>
        <p:nvSpPr>
          <p:cNvPr id="15" name="Shape 4"/>
          <p:cNvSpPr/>
          <p:nvPr/>
        </p:nvSpPr>
        <p:spPr>
          <a:xfrm>
            <a:off x="640080" y="6080760"/>
            <a:ext cx="10911535" cy="0"/>
          </a:xfrm>
          <a:prstGeom prst="line">
            <a:avLst/>
          </a:prstGeom>
          <a:noFill/>
          <a:ln w="6350">
            <a:solidFill>
              <a:srgbClr val="0F0E0D">
                <a:alpha val="15000"/>
              </a:srgbClr>
            </a:solidFill>
            <a:prstDash val="solid"/>
          </a:ln>
        </p:spPr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0454335" y="6291072"/>
            <a:ext cx="1097280" cy="32004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1000">
                <a:solidFill>
                  <a:srgbClr val="6B6862"/>
                </a:solidFill>
                <a:latin typeface="Instrument Sans"/>
                <a:ea typeface="Instrument Sans"/>
                <a:cs typeface="Instrument Sans"/>
              </a:defRPr>
            </a:lvl1pPr>
          </a:lstStyle>
          <a:p>
            <a:pPr algn="r"/>
            <a:fld id="{F7021451-1387-4CA6-816F-3879F97B5CBC}" type="slidenum">
              <a:rPr b="0" lang="en-US"/>
              <a:t>1006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t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>
            <p:ph idx="100" type="title" hasCustomPrompt="1"/>
          </p:nvPr>
        </p:nvSpPr>
        <p:spPr>
          <a:xfrm>
            <a:off x="640080" y="3383280"/>
            <a:ext cx="9601200" cy="2377440"/>
          </a:xfrm>
          <a:prstGeom prst="rect">
            <a:avLst/>
          </a:prstGeom>
          <a:noFill/>
          <a:ln/>
        </p:spPr>
        <p:txBody>
          <a:bodyPr wrap="square" rtlCol="0"/>
          <a:lstStyle>
            <a:lvl1pPr algn="l" indent="0" marL="0">
              <a:buNone/>
              <a:defRPr lang="en-US" sz="3400" b="1" spc="-100" kern="0" dirty="0">
                <a:solidFill>
                  <a:srgbClr val="FFFFFF"/>
                </a:solidFill>
                <a:latin typeface="Bricolage Grotesque" pitchFamily="34" charset="0"/>
                <a:ea typeface="Bricolage Grotesque" pitchFamily="34" charset="-122"/>
                <a:cs typeface="Bricolage Grotesque" pitchFamily="34" charset="-120"/>
              </a:defRPr>
            </a:lvl1pPr>
          </a:lstStyle>
          <a:p>
            <a:pPr algn="l" indent="0" marL="0">
              <a:buNone/>
            </a:pPr>
            <a:r>
              <a:rPr lang="en-US" sz="3400" b="1" spc="-100" kern="0" dirty="0">
                <a:solidFill>
                  <a:srgbClr val="FFFFFF"/>
                </a:solidFill>
                <a:latin typeface="Bricolage Grotesque" pitchFamily="34" charset="0"/>
                <a:ea typeface="Bricolage Grotesque" pitchFamily="34" charset="-122"/>
                <a:cs typeface="Bricolage Grotesque" pitchFamily="34" charset="-120"/>
              </a:rPr>
              <a:t>Ett citat eller en övertygelse, satt över fotot.</a:t>
            </a:r>
            <a:endParaRPr lang="en-US" sz="3400" dirty="0"/>
          </a:p>
        </p:txBody>
      </p:sp>
      <p:sp>
        <p:nvSpPr>
          <p:cNvPr id="3" name="Text 0"/>
          <p:cNvSpPr/>
          <p:nvPr>
            <p:ph idx="101" type="body" hasCustomPrompt="1"/>
          </p:nvPr>
        </p:nvSpPr>
        <p:spPr>
          <a:xfrm>
            <a:off x="640080" y="5852160"/>
            <a:ext cx="7315200" cy="457200"/>
          </a:xfrm>
          <a:prstGeom prst="rect">
            <a:avLst/>
          </a:prstGeom>
          <a:noFill/>
          <a:ln/>
        </p:spPr>
        <p:txBody>
          <a:bodyPr wrap="square" rtlCol="0"/>
          <a:lstStyle>
            <a:lvl1pPr algn="l" indent="0" marL="0">
              <a:buNone/>
              <a:defRPr lang="en-US" sz="1200" dirty="0">
                <a:solidFill>
                  <a:srgbClr val="FFFFFF"/>
                </a:solidFill>
                <a:latin typeface="Instrument Sans" pitchFamily="34" charset="0"/>
                <a:ea typeface="Instrument Sans" pitchFamily="34" charset="-122"/>
                <a:cs typeface="Instrument Sans" pitchFamily="34" charset="-120"/>
              </a:defRPr>
            </a:lvl1pPr>
          </a:lstStyle>
          <a:p>
            <a:pPr algn="l" indent="0" marL="0">
              <a:buNone/>
            </a:pPr>
            <a:r>
              <a:rPr lang="en-US" sz="1200" dirty="0">
                <a:solidFill>
                  <a:srgbClr val="FFFFFF"/>
                </a:solidFill>
                <a:latin typeface="Instrument Sans" pitchFamily="34" charset="0"/>
                <a:ea typeface="Instrument Sans" pitchFamily="34" charset="-122"/>
                <a:cs typeface="Instrument Sans" pitchFamily="34" charset="-120"/>
              </a:rPr>
              <a:t>Namn, roll</a:t>
            </a:r>
            <a:endParaRPr lang="en-US" sz="1200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ild och text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>
            <p:ph idx="100" type="title" hasCustomPrompt="1"/>
          </p:nvPr>
        </p:nvSpPr>
        <p:spPr>
          <a:xfrm>
            <a:off x="640080" y="548640"/>
            <a:ext cx="5486400" cy="1280160"/>
          </a:xfrm>
          <a:prstGeom prst="rect">
            <a:avLst/>
          </a:prstGeom>
          <a:noFill/>
          <a:ln/>
        </p:spPr>
        <p:txBody>
          <a:bodyPr wrap="square" rtlCol="0"/>
          <a:lstStyle>
            <a:lvl1pPr algn="l" indent="0" marL="0">
              <a:buNone/>
              <a:defRPr lang="en-US" sz="3000" b="1" dirty="0">
                <a:solidFill>
                  <a:srgbClr val="0F0E0D"/>
                </a:solidFill>
                <a:latin typeface="Bricolage Grotesque" pitchFamily="34" charset="0"/>
                <a:ea typeface="Bricolage Grotesque" pitchFamily="34" charset="-122"/>
                <a:cs typeface="Bricolage Grotesque" pitchFamily="34" charset="-120"/>
              </a:defRPr>
            </a:lvl1pPr>
          </a:lstStyle>
          <a:p>
            <a:pPr algn="l" indent="0" marL="0">
              <a:buNone/>
            </a:pPr>
            <a:r>
              <a:rPr lang="en-US" sz="3000" b="1" dirty="0">
                <a:solidFill>
                  <a:srgbClr val="0F0E0D"/>
                </a:solidFill>
                <a:latin typeface="Bricolage Grotesque" pitchFamily="34" charset="0"/>
                <a:ea typeface="Bricolage Grotesque" pitchFamily="34" charset="-122"/>
                <a:cs typeface="Bricolage Grotesque" pitchFamily="34" charset="-120"/>
              </a:rPr>
              <a:t>Rubrik</a:t>
            </a:r>
            <a:endParaRPr lang="en-US" sz="3000" dirty="0"/>
          </a:p>
        </p:txBody>
      </p:sp>
      <p:sp>
        <p:nvSpPr>
          <p:cNvPr id="3" name="Text 0"/>
          <p:cNvSpPr/>
          <p:nvPr>
            <p:ph idx="101" type="body" hasCustomPrompt="1"/>
          </p:nvPr>
        </p:nvSpPr>
        <p:spPr>
          <a:xfrm>
            <a:off x="640080" y="2011680"/>
            <a:ext cx="5120640" cy="3840480"/>
          </a:xfrm>
          <a:prstGeom prst="rect">
            <a:avLst/>
          </a:prstGeom>
          <a:noFill/>
          <a:ln/>
        </p:spPr>
        <p:txBody>
          <a:bodyPr wrap="square" rtlCol="0"/>
          <a:lstStyle>
            <a:lvl1pPr algn="l" indent="0" marL="0">
              <a:spcAft>
                <a:spcPts val="800"/>
              </a:spcAft>
              <a:buNone/>
              <a:defRPr lang="en-US" sz="1500" dirty="0">
                <a:solidFill>
                  <a:srgbClr val="3A3835"/>
                </a:solidFill>
                <a:latin typeface="Instrument Sans" pitchFamily="34" charset="0"/>
                <a:ea typeface="Instrument Sans" pitchFamily="34" charset="-122"/>
                <a:cs typeface="Instrument Sans" pitchFamily="34" charset="-120"/>
              </a:defRPr>
            </a:lvl1pPr>
          </a:lstStyle>
          <a:p>
            <a:pPr algn="l" indent="0" marL="0">
              <a:spcAft>
                <a:spcPts val="800"/>
              </a:spcAft>
              <a:buNone/>
            </a:pPr>
            <a:r>
              <a:rPr lang="en-US" sz="1500" dirty="0">
                <a:solidFill>
                  <a:srgbClr val="3A3835"/>
                </a:solidFill>
                <a:latin typeface="Instrument Sans" pitchFamily="34" charset="0"/>
                <a:ea typeface="Instrument Sans" pitchFamily="34" charset="-122"/>
                <a:cs typeface="Instrument Sans" pitchFamily="34" charset="-120"/>
              </a:rPr>
              <a:t>Brödtext</a:t>
            </a:r>
            <a:endParaRPr lang="en-US" sz="1500" dirty="0"/>
          </a:p>
        </p:txBody>
      </p:sp>
      <p:sp>
        <p:nvSpPr>
          <p:cNvPr id="4" name="Text 0"/>
          <p:cNvSpPr/>
          <p:nvPr>
            <p:ph idx="102" hasCustomPrompt="1"/>
          </p:nvPr>
        </p:nvSpPr>
        <p:spPr>
          <a:xfrm>
            <a:off x="6400800" y="548640"/>
            <a:ext cx="5150815" cy="5394960"/>
          </a:xfrm>
          <a:prstGeom prst="rect">
            <a:avLst/>
          </a:prstGeom>
          <a:noFill/>
          <a:ln/>
        </p:spPr>
        <p:txBody>
          <a:bodyPr wrap="square" rtlCol="0"/>
          <a:lstStyle>
            <a:lvl1pPr algn="l" indent="0" marL="0">
              <a:buNone/>
              <a:defRPr lang="en-US" dirty="0"/>
            </a:lvl1pPr>
          </a:lstStyle>
          <a:p>
            <a:pPr algn="l" indent="0" marL="0">
              <a:buNone/>
            </a:pPr>
            <a:r>
              <a:rPr lang="en-US" dirty="0">
                <a:solidFill>
                  <a:srgbClr val="000000"/>
                </a:solidFill>
              </a:rPr>
              <a:t>Klicka för att lägga till bild</a:t>
            </a:r>
            <a:endParaRPr lang="en-US" dirty="0"/>
          </a:p>
        </p:txBody>
      </p:sp>
      <p:pic>
        <p:nvPicPr>
          <p:cNvPr id="5" name="Image 0" descr="/Users/mathiasjohansson/Dev/moank/moankfintechgroup/tools/brand-pptx/assets/logo-dark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40080" y="6291072"/>
            <a:ext cx="868680" cy="320040"/>
          </a:xfrm>
          <a:prstGeom prst="rect">
            <a:avLst/>
          </a:prstGeom>
        </p:spPr>
      </p:pic>
      <p:sp>
        <p:nvSpPr>
          <p:cNvPr id="6" name="Shape 0"/>
          <p:cNvSpPr/>
          <p:nvPr/>
        </p:nvSpPr>
        <p:spPr>
          <a:xfrm>
            <a:off x="640080" y="6080760"/>
            <a:ext cx="10911535" cy="0"/>
          </a:xfrm>
          <a:prstGeom prst="line">
            <a:avLst/>
          </a:prstGeom>
          <a:noFill/>
          <a:ln w="6350">
            <a:solidFill>
              <a:srgbClr val="0F0E0D">
                <a:alpha val="15000"/>
              </a:srgbClr>
            </a:solidFill>
            <a:prstDash val="solid"/>
          </a:ln>
        </p:spPr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0454335" y="6291072"/>
            <a:ext cx="1097280" cy="32004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1000">
                <a:solidFill>
                  <a:srgbClr val="6B6862"/>
                </a:solidFill>
                <a:latin typeface="Instrument Sans"/>
                <a:ea typeface="Instrument Sans"/>
                <a:cs typeface="Instrument Sans"/>
              </a:defRPr>
            </a:lvl1pPr>
          </a:lstStyle>
          <a:p>
            <a:pPr algn="r"/>
            <a:fld id="{F7021451-1387-4CA6-816F-3879F97B5CBC}" type="slidenum">
              <a:rPr b="0" lang="en-US"/>
              <a:t>1008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vslut">
    <p:bg>
      <p:bgPr>
        <a:solidFill>
          <a:srgbClr val="2A0F1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Users/mathiasjohansson/Dev/moank/moankfintechgroup/tools/brand-pptx/assets/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40080" y="548640"/>
            <a:ext cx="1737360" cy="640080"/>
          </a:xfrm>
          <a:prstGeom prst="rect">
            <a:avLst/>
          </a:prstGeom>
        </p:spPr>
      </p:pic>
      <p:sp>
        <p:nvSpPr>
          <p:cNvPr id="3" name="Text 0"/>
          <p:cNvSpPr/>
          <p:nvPr>
            <p:ph idx="101" type="title" hasCustomPrompt="1"/>
          </p:nvPr>
        </p:nvSpPr>
        <p:spPr>
          <a:xfrm>
            <a:off x="640080" y="2194560"/>
            <a:ext cx="9601200" cy="1828800"/>
          </a:xfrm>
          <a:prstGeom prst="rect">
            <a:avLst/>
          </a:prstGeom>
          <a:noFill/>
          <a:ln/>
        </p:spPr>
        <p:txBody>
          <a:bodyPr wrap="square" rtlCol="0"/>
          <a:lstStyle>
            <a:lvl1pPr algn="l" indent="0" marL="0">
              <a:buNone/>
              <a:defRPr lang="en-US" sz="4800" b="1" spc="-100" kern="0" dirty="0">
                <a:solidFill>
                  <a:srgbClr val="F7EEF1"/>
                </a:solidFill>
                <a:latin typeface="Bricolage Grotesque" pitchFamily="34" charset="0"/>
                <a:ea typeface="Bricolage Grotesque" pitchFamily="34" charset="-122"/>
                <a:cs typeface="Bricolage Grotesque" pitchFamily="34" charset="-120"/>
              </a:defRPr>
            </a:lvl1pPr>
          </a:lstStyle>
          <a:p>
            <a:pPr algn="l" indent="0" marL="0">
              <a:buNone/>
            </a:pPr>
            <a:r>
              <a:rPr lang="en-US" sz="4800" b="1" spc="-100" kern="0" dirty="0">
                <a:solidFill>
                  <a:srgbClr val="F7EEF1"/>
                </a:solidFill>
                <a:latin typeface="Bricolage Grotesque" pitchFamily="34" charset="0"/>
                <a:ea typeface="Bricolage Grotesque" pitchFamily="34" charset="-122"/>
                <a:cs typeface="Bricolage Grotesque" pitchFamily="34" charset="-120"/>
              </a:rPr>
              <a:t>Tack</a:t>
            </a:r>
            <a:endParaRPr lang="en-US" sz="4800" dirty="0"/>
          </a:p>
        </p:txBody>
      </p:sp>
      <p:sp>
        <p:nvSpPr>
          <p:cNvPr id="4" name="Text 0"/>
          <p:cNvSpPr/>
          <p:nvPr>
            <p:ph idx="102" type="body" hasCustomPrompt="1"/>
          </p:nvPr>
        </p:nvSpPr>
        <p:spPr>
          <a:xfrm>
            <a:off x="640080" y="4297680"/>
            <a:ext cx="7315200" cy="1463040"/>
          </a:xfrm>
          <a:prstGeom prst="rect">
            <a:avLst/>
          </a:prstGeom>
          <a:noFill/>
          <a:ln/>
        </p:spPr>
        <p:txBody>
          <a:bodyPr wrap="square" rtlCol="0"/>
          <a:lstStyle>
            <a:lvl1pPr algn="l" indent="0" marL="0">
              <a:spcAft>
                <a:spcPts val="400"/>
              </a:spcAft>
              <a:buNone/>
              <a:defRPr lang="en-US" sz="1600" dirty="0">
                <a:solidFill>
                  <a:srgbClr val="E4D0D8"/>
                </a:solidFill>
                <a:latin typeface="Instrument Sans" pitchFamily="34" charset="0"/>
                <a:ea typeface="Instrument Sans" pitchFamily="34" charset="-122"/>
                <a:cs typeface="Instrument Sans" pitchFamily="34" charset="-120"/>
              </a:defRPr>
            </a:lvl1pPr>
          </a:lstStyle>
          <a:p>
            <a:pPr algn="l" indent="0" marL="0">
              <a:spcAft>
                <a:spcPts val="400"/>
              </a:spcAft>
              <a:buNone/>
            </a:pPr>
            <a:r>
              <a:rPr lang="en-US" sz="1600" dirty="0">
                <a:solidFill>
                  <a:srgbClr val="E4D0D8"/>
                </a:solidFill>
                <a:latin typeface="Instrument Sans" pitchFamily="34" charset="0"/>
                <a:ea typeface="Instrument Sans" pitchFamily="34" charset="-122"/>
                <a:cs typeface="Instrument Sans" pitchFamily="34" charset="-120"/>
              </a:rPr>
              <a:t>Namn</a:t>
            </a:r>
            <a:endParaRPr lang="en-US" sz="1600" dirty="0"/>
          </a:p>
          <a:p>
            <a:pPr algn="l" indent="0" marL="0">
              <a:spcAft>
                <a:spcPts val="400"/>
              </a:spcAft>
              <a:buNone/>
            </a:pPr>
            <a:r>
              <a:rPr lang="en-US" sz="1600" dirty="0">
                <a:solidFill>
                  <a:srgbClr val="E4D0D8"/>
                </a:solidFill>
                <a:latin typeface="Instrument Sans" pitchFamily="34" charset="0"/>
                <a:ea typeface="Instrument Sans" pitchFamily="34" charset="-122"/>
                <a:cs typeface="Instrument Sans" pitchFamily="34" charset="-120"/>
              </a:rPr>
              <a:t>roll@moankfintechgroup.se</a:t>
            </a:r>
            <a:endParaRPr lang="en-US" sz="1600" dirty="0"/>
          </a:p>
          <a:p>
            <a:pPr algn="l" indent="0" marL="0">
              <a:spcAft>
                <a:spcPts val="400"/>
              </a:spcAft>
              <a:buNone/>
            </a:pPr>
            <a:r>
              <a:rPr lang="en-US" sz="1600" dirty="0">
                <a:solidFill>
                  <a:srgbClr val="E4D0D8"/>
                </a:solidFill>
                <a:latin typeface="Instrument Sans" pitchFamily="34" charset="0"/>
                <a:ea typeface="Instrument Sans" pitchFamily="34" charset="-122"/>
                <a:cs typeface="Instrument Sans" pitchFamily="34" charset="-120"/>
              </a:rPr>
              <a:t>moankfintechgroup.se</a:t>
            </a:r>
            <a:endParaRPr lang="en-US" sz="1600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0454335" y="6291072"/>
            <a:ext cx="1097280" cy="32004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1000">
                <a:solidFill>
                  <a:srgbClr val="6B6862"/>
                </a:solidFill>
                <a:latin typeface="Instrument Sans"/>
                <a:ea typeface="Instrument Sans"/>
                <a:cs typeface="Instrument Sans"/>
              </a:defRPr>
            </a:lvl1pPr>
          </a:lstStyle>
          <a:p>
            <a:pPr algn="r"/>
            <a:fld id="{F7021451-1387-4CA6-816F-3879F97B5CBC}" type="slidenum">
              <a:rPr b="0" lang="en-US"/>
              <a:t>null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jpg"/><Relationship Id="rId2" Type="http://schemas.openxmlformats.org/officeDocument/2006/relationships/slideLayout" Target="../slideLayouts/slideLayout8.xml"/><Relationship Id="rId3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>
            <p:ph idx="101" type="title" hasCustomPrompt="1"/>
          </p:nvPr>
        </p:nvSpPr>
        <p:spPr>
          <a:xfrm>
            <a:off x="640080" y="2286000"/>
            <a:ext cx="9601200" cy="2194560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algn="l" indent="0" marL="0">
              <a:buNone/>
            </a:pPr>
            <a:r>
              <a:rPr lang="en-US" sz="4400" b="1" spc="-100" kern="0" dirty="0">
                <a:solidFill>
                  <a:srgbClr val="F7EEF1"/>
                </a:solidFill>
                <a:latin typeface="Bricolage Grotesque" pitchFamily="34" charset="0"/>
                <a:ea typeface="Bricolage Grotesque" pitchFamily="34" charset="-122"/>
                <a:cs typeface="Bricolage Grotesque" pitchFamily="34" charset="-120"/>
              </a:rPr>
              <a:t>Bolagsgrupp med fokus på investeringar i </a:t>
            </a:r>
            <a:pPr algn="l" indent="0" marL="0">
              <a:buNone/>
            </a:pPr>
            <a:r>
              <a:rPr lang="en-US" sz="4400" b="1" i="1" spc="-100" kern="0" dirty="0">
                <a:solidFill>
                  <a:srgbClr val="F7EEF1"/>
                </a:solidFill>
                <a:latin typeface="Instrument Serif" pitchFamily="34" charset="0"/>
                <a:ea typeface="Instrument Serif" pitchFamily="34" charset="-122"/>
                <a:cs typeface="Instrument Serif" pitchFamily="34" charset="-120"/>
              </a:rPr>
              <a:t>finansiell intelligens</a:t>
            </a:r>
            <a:pPr algn="l" indent="0" marL="0">
              <a:buNone/>
            </a:pPr>
            <a:r>
              <a:rPr lang="en-US" sz="4400" b="1" spc="-100" kern="0" dirty="0">
                <a:solidFill>
                  <a:srgbClr val="EBA6BB"/>
                </a:solidFill>
                <a:latin typeface="Bricolage Grotesque" pitchFamily="34" charset="0"/>
                <a:ea typeface="Bricolage Grotesque" pitchFamily="34" charset="-122"/>
                <a:cs typeface="Bricolage Grotesque" pitchFamily="34" charset="-120"/>
              </a:rPr>
              <a:t>.</a:t>
            </a:r>
            <a:endParaRPr lang="en-US" sz="4400" dirty="0"/>
          </a:p>
        </p:txBody>
      </p:sp>
      <p:sp>
        <p:nvSpPr>
          <p:cNvPr id="3" name="Text 0"/>
          <p:cNvSpPr/>
          <p:nvPr>
            <p:ph idx="102" type="body" hasCustomPrompt="1"/>
          </p:nvPr>
        </p:nvSpPr>
        <p:spPr>
          <a:xfrm>
            <a:off x="640080" y="4663440"/>
            <a:ext cx="731520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600" dirty="0">
                <a:solidFill>
                  <a:srgbClr val="E4D0D8"/>
                </a:solidFill>
                <a:latin typeface="Instrument Sans" pitchFamily="34" charset="0"/>
                <a:ea typeface="Instrument Sans" pitchFamily="34" charset="-122"/>
                <a:cs typeface="Instrument Sans" pitchFamily="34" charset="-120"/>
              </a:rPr>
              <a:t>Bolagspresentation, september 2026</a:t>
            </a:r>
            <a:endParaRPr lang="en-US" sz="1600" dirty="0"/>
          </a:p>
        </p:txBody>
      </p:sp>
      <p:sp>
        <p:nvSpPr>
          <p:cNvPr id="4" name="Text 0"/>
          <p:cNvSpPr/>
          <p:nvPr>
            <p:ph idx="103" type="body" hasCustomPrompt="1"/>
          </p:nvPr>
        </p:nvSpPr>
        <p:spPr>
          <a:xfrm>
            <a:off x="640080" y="6172200"/>
            <a:ext cx="73152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C4A5B0"/>
                </a:solidFill>
                <a:latin typeface="Instrument Sans" pitchFamily="34" charset="0"/>
                <a:ea typeface="Instrument Sans" pitchFamily="34" charset="-122"/>
                <a:cs typeface="Instrument Sans" pitchFamily="34" charset="-120"/>
              </a:rPr>
              <a:t>Moank Fintech Group AB</a:t>
            </a:r>
            <a:endParaRPr lang="en-US" sz="10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>
            <p:ph idx="100" type="body" hasCustomPrompt="1"/>
          </p:nvPr>
        </p:nvSpPr>
        <p:spPr>
          <a:xfrm>
            <a:off x="640080" y="822960"/>
            <a:ext cx="5486400" cy="23774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5000" b="1" spc="-600" kern="0" dirty="0">
                <a:solidFill>
                  <a:srgbClr val="EBA6BB"/>
                </a:solidFill>
                <a:latin typeface="Bricolage Grotesque" pitchFamily="34" charset="0"/>
                <a:ea typeface="Bricolage Grotesque" pitchFamily="34" charset="-122"/>
                <a:cs typeface="Bricolage Grotesque" pitchFamily="34" charset="-120"/>
              </a:rPr>
              <a:t>01</a:t>
            </a:r>
            <a:endParaRPr lang="en-US" sz="15000" dirty="0"/>
          </a:p>
        </p:txBody>
      </p:sp>
      <p:sp>
        <p:nvSpPr>
          <p:cNvPr id="3" name="Text 0"/>
          <p:cNvSpPr/>
          <p:nvPr>
            <p:ph idx="101" type="title" hasCustomPrompt="1"/>
          </p:nvPr>
        </p:nvSpPr>
        <p:spPr>
          <a:xfrm>
            <a:off x="640080" y="4206240"/>
            <a:ext cx="9601200" cy="1463040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algn="l" indent="0" marL="0">
              <a:buNone/>
            </a:pPr>
            <a:r>
              <a:rPr lang="en-US" sz="3600" b="1" dirty="0">
                <a:solidFill>
                  <a:srgbClr val="FFFFFF"/>
                </a:solidFill>
                <a:latin typeface="Bricolage Grotesque" pitchFamily="34" charset="0"/>
                <a:ea typeface="Bricolage Grotesque" pitchFamily="34" charset="-122"/>
                <a:cs typeface="Bricolage Grotesque" pitchFamily="34" charset="-120"/>
              </a:rPr>
              <a:t>Våra bolag</a:t>
            </a:r>
            <a:pPr algn="l" indent="0" marL="0">
              <a:buNone/>
            </a:pPr>
            <a:r>
              <a:rPr lang="en-US" sz="3600" b="1" dirty="0">
                <a:solidFill>
                  <a:srgbClr val="EBA6BB"/>
                </a:solidFill>
                <a:latin typeface="Bricolage Grotesque" pitchFamily="34" charset="0"/>
                <a:ea typeface="Bricolage Grotesque" pitchFamily="34" charset="-122"/>
                <a:cs typeface="Bricolage Grotesque" pitchFamily="34" charset="-120"/>
              </a:rPr>
              <a:t>.</a:t>
            </a:r>
            <a:endParaRPr lang="en-US" sz="3600" dirty="0"/>
          </a:p>
        </p:txBody>
      </p:sp>
      <p:sp>
        <p:nvSpPr>
          <p:cNvPr id="4" name="Text 0"/>
          <p:cNvSpPr/>
          <p:nvPr>
            <p:ph idx="102" type="body" hasCustomPrompt="1"/>
          </p:nvPr>
        </p:nvSpPr>
        <p:spPr>
          <a:xfrm>
            <a:off x="640080" y="5715000"/>
            <a:ext cx="7315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400" dirty="0">
                <a:solidFill>
                  <a:srgbClr val="FFFFFF">
                    <a:alpha val="80000"/>
                  </a:srgbClr>
                </a:solidFill>
                <a:latin typeface="Instrument Sans" pitchFamily="34" charset="0"/>
                <a:ea typeface="Instrument Sans" pitchFamily="34" charset="-122"/>
                <a:cs typeface="Instrument Sans" pitchFamily="34" charset="-120"/>
              </a:rPr>
              <a:t>Fyra bolag som står på egna ben</a:t>
            </a:r>
            <a:endParaRPr lang="en-US" sz="14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>
            <p:ph idx="100" type="title" hasCustomPrompt="1"/>
          </p:nvPr>
        </p:nvSpPr>
        <p:spPr>
          <a:xfrm>
            <a:off x="640080" y="548640"/>
            <a:ext cx="1088136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3000" b="1" dirty="0">
                <a:solidFill>
                  <a:srgbClr val="0F0E0D"/>
                </a:solidFill>
                <a:latin typeface="Bricolage Grotesque" pitchFamily="34" charset="0"/>
                <a:ea typeface="Bricolage Grotesque" pitchFamily="34" charset="-122"/>
                <a:cs typeface="Bricolage Grotesque" pitchFamily="34" charset="-120"/>
              </a:rPr>
              <a:t>Fyra styrkor</a:t>
            </a:r>
            <a:pPr algn="l" indent="0" marL="0">
              <a:buNone/>
            </a:pPr>
            <a:r>
              <a:rPr lang="en-US" sz="3000" b="1" dirty="0">
                <a:solidFill>
                  <a:srgbClr val="672B3D"/>
                </a:solidFill>
                <a:latin typeface="Bricolage Grotesque" pitchFamily="34" charset="0"/>
                <a:ea typeface="Bricolage Grotesque" pitchFamily="34" charset="-122"/>
                <a:cs typeface="Bricolage Grotesque" pitchFamily="34" charset="-120"/>
              </a:rPr>
              <a:t>.</a:t>
            </a:r>
            <a:endParaRPr lang="en-US" sz="3000" dirty="0"/>
          </a:p>
        </p:txBody>
      </p:sp>
      <p:sp>
        <p:nvSpPr>
          <p:cNvPr id="3" name="Text 0"/>
          <p:cNvSpPr/>
          <p:nvPr>
            <p:ph idx="101" type="body" hasCustomPrompt="1"/>
          </p:nvPr>
        </p:nvSpPr>
        <p:spPr>
          <a:xfrm>
            <a:off x="640080" y="1783080"/>
            <a:ext cx="7680960" cy="4114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spcAft>
                <a:spcPts val="800"/>
              </a:spcAft>
              <a:buNone/>
            </a:pPr>
            <a:r>
              <a:rPr lang="en-US" sz="1600" b="1" dirty="0">
                <a:solidFill>
                  <a:srgbClr val="0F0E0D"/>
                </a:solidFill>
                <a:latin typeface="Instrument Sans" pitchFamily="34" charset="0"/>
                <a:ea typeface="Instrument Sans" pitchFamily="34" charset="-122"/>
                <a:cs typeface="Instrument Sans" pitchFamily="34" charset="-120"/>
              </a:rPr>
              <a:t>Hög operativ hävstång</a:t>
            </a:r>
            <a:endParaRPr lang="en-US" sz="1600" dirty="0"/>
          </a:p>
          <a:p>
            <a:pPr algn="l" indent="0" marL="0">
              <a:spcAft>
                <a:spcPts val="1400"/>
              </a:spcAft>
              <a:buNone/>
            </a:pPr>
            <a:r>
              <a:rPr lang="en-US" sz="1600" dirty="0">
                <a:solidFill>
                  <a:srgbClr val="3A3835"/>
                </a:solidFill>
                <a:latin typeface="Instrument Sans" pitchFamily="34" charset="0"/>
                <a:ea typeface="Instrument Sans" pitchFamily="34" charset="-122"/>
                <a:cs typeface="Instrument Sans" pitchFamily="34" charset="-120"/>
              </a:rPr>
              <a:t>Erfarna team och automatiserade flöden låter varje bolag växa utan att kostnaderna gör det.</a:t>
            </a:r>
            <a:endParaRPr lang="en-US" sz="1600" dirty="0"/>
          </a:p>
          <a:p>
            <a:pPr algn="l" indent="0" marL="0">
              <a:spcAft>
                <a:spcPts val="800"/>
              </a:spcAft>
              <a:buNone/>
            </a:pPr>
            <a:r>
              <a:rPr lang="en-US" sz="1600" b="1" dirty="0">
                <a:solidFill>
                  <a:srgbClr val="0F0E0D"/>
                </a:solidFill>
                <a:latin typeface="Instrument Sans" pitchFamily="34" charset="0"/>
                <a:ea typeface="Instrument Sans" pitchFamily="34" charset="-122"/>
                <a:cs typeface="Instrument Sans" pitchFamily="34" charset="-120"/>
              </a:rPr>
              <a:t>AI i kärnan</a:t>
            </a:r>
            <a:endParaRPr lang="en-US" sz="1600" dirty="0"/>
          </a:p>
          <a:p>
            <a:pPr algn="l" indent="0" marL="0">
              <a:spcAft>
                <a:spcPts val="1400"/>
              </a:spcAft>
              <a:buNone/>
            </a:pPr>
            <a:r>
              <a:rPr lang="en-US" sz="1600" dirty="0">
                <a:solidFill>
                  <a:srgbClr val="3A3835"/>
                </a:solidFill>
                <a:latin typeface="Instrument Sans" pitchFamily="34" charset="0"/>
                <a:ea typeface="Instrument Sans" pitchFamily="34" charset="-122"/>
                <a:cs typeface="Instrument Sans" pitchFamily="34" charset="-120"/>
              </a:rPr>
              <a:t>Samtliga bolag arbetar aktivt med AI och AI-agenter, var och ett med egen teknisk förmåga.</a:t>
            </a:r>
            <a:endParaRPr lang="en-US" sz="1600" dirty="0"/>
          </a:p>
          <a:p>
            <a:pPr algn="l" indent="0" marL="0">
              <a:spcAft>
                <a:spcPts val="800"/>
              </a:spcAft>
              <a:buNone/>
            </a:pPr>
            <a:r>
              <a:rPr lang="en-US" sz="1600" b="1" dirty="0">
                <a:solidFill>
                  <a:srgbClr val="0F0E0D"/>
                </a:solidFill>
                <a:latin typeface="Instrument Sans" pitchFamily="34" charset="0"/>
                <a:ea typeface="Instrument Sans" pitchFamily="34" charset="-122"/>
                <a:cs typeface="Instrument Sans" pitchFamily="34" charset="-120"/>
              </a:rPr>
              <a:t>Diversifierad affärsmodell</a:t>
            </a:r>
            <a:endParaRPr lang="en-US" sz="1600" dirty="0"/>
          </a:p>
          <a:p>
            <a:pPr algn="l" indent="0" marL="0">
              <a:spcAft>
                <a:spcPts val="1400"/>
              </a:spcAft>
              <a:buNone/>
            </a:pPr>
            <a:r>
              <a:rPr lang="en-US" sz="1600" dirty="0">
                <a:solidFill>
                  <a:srgbClr val="3A3835"/>
                </a:solidFill>
                <a:latin typeface="Instrument Sans" pitchFamily="34" charset="0"/>
                <a:ea typeface="Instrument Sans" pitchFamily="34" charset="-122"/>
                <a:cs typeface="Instrument Sans" pitchFamily="34" charset="-120"/>
              </a:rPr>
              <a:t>Fyra bolag i skilda nischer sprider risk och skapar flera intäktsströmmar.</a:t>
            </a:r>
            <a:endParaRPr lang="en-US" sz="1600" dirty="0"/>
          </a:p>
          <a:p>
            <a:pPr algn="l" indent="0" marL="0">
              <a:spcAft>
                <a:spcPts val="800"/>
              </a:spcAft>
              <a:buNone/>
            </a:pPr>
            <a:r>
              <a:rPr lang="en-US" sz="1600" b="1" dirty="0">
                <a:solidFill>
                  <a:srgbClr val="0F0E0D"/>
                </a:solidFill>
                <a:latin typeface="Instrument Sans" pitchFamily="34" charset="0"/>
                <a:ea typeface="Instrument Sans" pitchFamily="34" charset="-122"/>
                <a:cs typeface="Instrument Sans" pitchFamily="34" charset="-120"/>
              </a:rPr>
              <a:t>Tydlig expansionsmodell</a:t>
            </a:r>
            <a:endParaRPr lang="en-US" sz="1600" dirty="0"/>
          </a:p>
          <a:p>
            <a:pPr algn="l" indent="0" marL="0">
              <a:spcAft>
                <a:spcPts val="800"/>
              </a:spcAft>
              <a:buNone/>
            </a:pPr>
            <a:r>
              <a:rPr lang="en-US" sz="1600" dirty="0">
                <a:solidFill>
                  <a:srgbClr val="3A3835"/>
                </a:solidFill>
                <a:latin typeface="Instrument Sans" pitchFamily="34" charset="0"/>
                <a:ea typeface="Instrument Sans" pitchFamily="34" charset="-122"/>
                <a:cs typeface="Instrument Sans" pitchFamily="34" charset="-120"/>
              </a:rPr>
              <a:t>Nischade kreditverksamheter kan startas och skalas snabbt.</a:t>
            </a:r>
            <a:endParaRPr lang="en-US" sz="16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0454335" y="6291072"/>
            <a:ext cx="1097280" cy="32004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1000">
                <a:solidFill>
                  <a:srgbClr val="6B6862"/>
                </a:solidFill>
                <a:latin typeface="Instrument Sans"/>
                <a:ea typeface="Instrument Sans"/>
                <a:cs typeface="Instrument Sans"/>
              </a:defRPr>
            </a:lvl1pPr>
          </a:lstStyle>
          <a:p>
            <a:pPr algn="r"/>
            <a:fld id="{F7021451-1387-4CA6-816F-3879F97B5CBC}" type="slidenum">
              <a:rPr b="0" lang="en-US"/>
              <a:t>3</a:t>
            </a:fld>
            <a:endParaRPr lang="en-US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>
            <p:ph idx="100" type="title" hasCustomPrompt="1"/>
          </p:nvPr>
        </p:nvSpPr>
        <p:spPr>
          <a:xfrm>
            <a:off x="640080" y="1554480"/>
            <a:ext cx="9692640" cy="3291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4000" b="1" spc="-100" kern="0" dirty="0">
                <a:solidFill>
                  <a:srgbClr val="0F0E0D"/>
                </a:solidFill>
                <a:latin typeface="Bricolage Grotesque" pitchFamily="34" charset="0"/>
                <a:ea typeface="Bricolage Grotesque" pitchFamily="34" charset="-122"/>
                <a:cs typeface="Bricolage Grotesque" pitchFamily="34" charset="-120"/>
              </a:rPr>
              <a:t>Den snabba tekniska utvecklingen driver nya möjligheter att möta moderna kapitalbehov för </a:t>
            </a:r>
            <a:pPr algn="l" indent="0" marL="0">
              <a:buNone/>
            </a:pPr>
            <a:r>
              <a:rPr lang="en-US" sz="4000" b="1" i="1" spc="-100" kern="0" dirty="0">
                <a:solidFill>
                  <a:srgbClr val="0F0E0D"/>
                </a:solidFill>
                <a:latin typeface="Instrument Serif" pitchFamily="34" charset="0"/>
                <a:ea typeface="Instrument Serif" pitchFamily="34" charset="-122"/>
                <a:cs typeface="Instrument Serif" pitchFamily="34" charset="-120"/>
              </a:rPr>
              <a:t>entreprenörer och växande bolag</a:t>
            </a:r>
            <a:pPr algn="l" indent="0" marL="0">
              <a:buNone/>
            </a:pPr>
            <a:r>
              <a:rPr lang="en-US" sz="4000" b="1" spc="-100" kern="0" dirty="0">
                <a:solidFill>
                  <a:srgbClr val="672B3D"/>
                </a:solidFill>
                <a:latin typeface="Bricolage Grotesque" pitchFamily="34" charset="0"/>
                <a:ea typeface="Bricolage Grotesque" pitchFamily="34" charset="-122"/>
                <a:cs typeface="Bricolage Grotesque" pitchFamily="34" charset="-120"/>
              </a:rPr>
              <a:t>.</a:t>
            </a:r>
            <a:endParaRPr lang="en-US" sz="40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0454335" y="6291072"/>
            <a:ext cx="1097280" cy="32004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1000">
                <a:solidFill>
                  <a:srgbClr val="6B6862"/>
                </a:solidFill>
                <a:latin typeface="Instrument Sans"/>
                <a:ea typeface="Instrument Sans"/>
                <a:cs typeface="Instrument Sans"/>
              </a:defRPr>
            </a:lvl1pPr>
          </a:lstStyle>
          <a:p>
            <a:pPr algn="r"/>
            <a:fld id="{F7021451-1387-4CA6-816F-3879F97B5CBC}" type="slidenum">
              <a:rPr b="0" lang="en-US"/>
              <a:t>4</a:t>
            </a:fld>
            <a:endParaRPr lang="en-US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1"/>
          <p:cNvSpPr/>
          <p:nvPr>
            <p:ph idx="101" type="title" hasCustomPrompt="1"/>
          </p:nvPr>
        </p:nvSpPr>
        <p:spPr>
          <a:xfrm>
            <a:off x="640080" y="548640"/>
            <a:ext cx="1088136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3000" b="1" dirty="0">
                <a:solidFill>
                  <a:srgbClr val="0F0E0D"/>
                </a:solidFill>
                <a:latin typeface="Bricolage Grotesque" pitchFamily="34" charset="0"/>
                <a:ea typeface="Bricolage Grotesque" pitchFamily="34" charset="-122"/>
                <a:cs typeface="Bricolage Grotesque" pitchFamily="34" charset="-120"/>
              </a:rPr>
              <a:t>Moank Fintech Group i korthet</a:t>
            </a:r>
            <a:pPr algn="l" indent="0" marL="0">
              <a:buNone/>
            </a:pPr>
            <a:r>
              <a:rPr lang="en-US" sz="3000" b="1" dirty="0">
                <a:solidFill>
                  <a:srgbClr val="672B3D"/>
                </a:solidFill>
                <a:latin typeface="Bricolage Grotesque" pitchFamily="34" charset="0"/>
                <a:ea typeface="Bricolage Grotesque" pitchFamily="34" charset="-122"/>
                <a:cs typeface="Bricolage Grotesque" pitchFamily="34" charset="-120"/>
              </a:rPr>
              <a:t>.</a:t>
            </a:r>
            <a:endParaRPr lang="en-US" sz="3000" dirty="0"/>
          </a:p>
        </p:txBody>
      </p:sp>
      <p:sp>
        <p:nvSpPr>
          <p:cNvPr id="3" name="Text 1"/>
          <p:cNvSpPr/>
          <p:nvPr>
            <p:ph idx="102" type="body" hasCustomPrompt="1"/>
          </p:nvPr>
        </p:nvSpPr>
        <p:spPr>
          <a:xfrm>
            <a:off x="1097280" y="1737360"/>
            <a:ext cx="822960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400" dirty="0">
                <a:solidFill>
                  <a:srgbClr val="3A3835"/>
                </a:solidFill>
                <a:latin typeface="Instrument Sans" pitchFamily="34" charset="0"/>
                <a:ea typeface="Instrument Sans" pitchFamily="34" charset="-122"/>
                <a:cs typeface="Instrument Sans" pitchFamily="34" charset="-120"/>
              </a:rPr>
              <a:t>En svensk bolagsgrupp som investerar i och utvecklar fintechbolag.</a:t>
            </a:r>
            <a:endParaRPr lang="en-US" sz="1400" dirty="0"/>
          </a:p>
        </p:txBody>
      </p:sp>
      <p:sp>
        <p:nvSpPr>
          <p:cNvPr id="4" name="Text 2"/>
          <p:cNvSpPr/>
          <p:nvPr>
            <p:ph idx="104" type="body" hasCustomPrompt="1"/>
          </p:nvPr>
        </p:nvSpPr>
        <p:spPr>
          <a:xfrm>
            <a:off x="1097280" y="2971800"/>
            <a:ext cx="2844698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3200" b="1" spc="-100" kern="0" dirty="0">
                <a:solidFill>
                  <a:srgbClr val="0F0E0D"/>
                </a:solidFill>
                <a:latin typeface="Bricolage Grotesque" pitchFamily="34" charset="0"/>
                <a:ea typeface="Bricolage Grotesque" pitchFamily="34" charset="-122"/>
                <a:cs typeface="Bricolage Grotesque" pitchFamily="34" charset="-120"/>
              </a:rPr>
              <a:t>AI-native</a:t>
            </a:r>
            <a:endParaRPr lang="en-US" sz="3200" dirty="0"/>
          </a:p>
        </p:txBody>
      </p:sp>
      <p:sp>
        <p:nvSpPr>
          <p:cNvPr id="5" name="Text 2"/>
          <p:cNvSpPr/>
          <p:nvPr>
            <p:ph idx="105" type="body" hasCustomPrompt="1"/>
          </p:nvPr>
        </p:nvSpPr>
        <p:spPr>
          <a:xfrm>
            <a:off x="1097280" y="3931920"/>
            <a:ext cx="2661818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200" dirty="0">
                <a:solidFill>
                  <a:srgbClr val="6B6862"/>
                </a:solidFill>
                <a:latin typeface="Instrument Sans" pitchFamily="34" charset="0"/>
                <a:ea typeface="Instrument Sans" pitchFamily="34" charset="-122"/>
                <a:cs typeface="Instrument Sans" pitchFamily="34" charset="-120"/>
              </a:rPr>
              <a:t>Samtliga bolag arbetar aktivt med AI för att utveckla effektivare och mer skalbara finansiella tjänster.</a:t>
            </a:r>
            <a:endParaRPr lang="en-US" sz="1200" dirty="0"/>
          </a:p>
        </p:txBody>
      </p:sp>
      <p:sp>
        <p:nvSpPr>
          <p:cNvPr id="6" name="Text 3"/>
          <p:cNvSpPr/>
          <p:nvPr>
            <p:ph idx="107" type="body" hasCustomPrompt="1"/>
          </p:nvPr>
        </p:nvSpPr>
        <p:spPr>
          <a:xfrm>
            <a:off x="4856378" y="2971800"/>
            <a:ext cx="2844698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3200" b="1" spc="-100" kern="0" dirty="0">
                <a:solidFill>
                  <a:srgbClr val="0F0E0D"/>
                </a:solidFill>
                <a:latin typeface="Bricolage Grotesque" pitchFamily="34" charset="0"/>
                <a:ea typeface="Bricolage Grotesque" pitchFamily="34" charset="-122"/>
                <a:cs typeface="Bricolage Grotesque" pitchFamily="34" charset="-120"/>
              </a:rPr>
              <a:t>Flera länder</a:t>
            </a:r>
            <a:endParaRPr lang="en-US" sz="3200" dirty="0"/>
          </a:p>
        </p:txBody>
      </p:sp>
      <p:sp>
        <p:nvSpPr>
          <p:cNvPr id="7" name="Text 3"/>
          <p:cNvSpPr/>
          <p:nvPr>
            <p:ph idx="108" type="body" hasCustomPrompt="1"/>
          </p:nvPr>
        </p:nvSpPr>
        <p:spPr>
          <a:xfrm>
            <a:off x="4856378" y="3931920"/>
            <a:ext cx="2661818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200" dirty="0">
                <a:solidFill>
                  <a:srgbClr val="6B6862"/>
                </a:solidFill>
                <a:latin typeface="Instrument Sans" pitchFamily="34" charset="0"/>
                <a:ea typeface="Instrument Sans" pitchFamily="34" charset="-122"/>
                <a:cs typeface="Instrument Sans" pitchFamily="34" charset="-120"/>
              </a:rPr>
              <a:t>Verksamma i flera länder, däribland Sverige, Finland och Nederländerna.</a:t>
            </a:r>
            <a:endParaRPr lang="en-US" sz="1200" dirty="0"/>
          </a:p>
        </p:txBody>
      </p:sp>
      <p:sp>
        <p:nvSpPr>
          <p:cNvPr id="8" name="Text 4"/>
          <p:cNvSpPr/>
          <p:nvPr>
            <p:ph idx="110" type="body" hasCustomPrompt="1"/>
          </p:nvPr>
        </p:nvSpPr>
        <p:spPr>
          <a:xfrm>
            <a:off x="8615477" y="2971800"/>
            <a:ext cx="2844698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3200" b="1" spc="-100" kern="0" dirty="0">
                <a:solidFill>
                  <a:srgbClr val="0F0E0D"/>
                </a:solidFill>
                <a:latin typeface="Bricolage Grotesque" pitchFamily="34" charset="0"/>
                <a:ea typeface="Bricolage Grotesque" pitchFamily="34" charset="-122"/>
                <a:cs typeface="Bricolage Grotesque" pitchFamily="34" charset="-120"/>
              </a:rPr>
              <a:t>4 dotterbolag</a:t>
            </a:r>
            <a:endParaRPr lang="en-US" sz="3200" dirty="0"/>
          </a:p>
        </p:txBody>
      </p:sp>
      <p:sp>
        <p:nvSpPr>
          <p:cNvPr id="9" name="Text 4"/>
          <p:cNvSpPr/>
          <p:nvPr>
            <p:ph idx="111" type="body" hasCustomPrompt="1"/>
          </p:nvPr>
        </p:nvSpPr>
        <p:spPr>
          <a:xfrm>
            <a:off x="8615477" y="3931920"/>
            <a:ext cx="2661818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200" dirty="0">
                <a:solidFill>
                  <a:srgbClr val="6B6862"/>
                </a:solidFill>
                <a:latin typeface="Instrument Sans" pitchFamily="34" charset="0"/>
                <a:ea typeface="Instrument Sans" pitchFamily="34" charset="-122"/>
                <a:cs typeface="Instrument Sans" pitchFamily="34" charset="-120"/>
              </a:rPr>
              <a:t>Moank AB, Fimento AB, Moank Finance AB och Realkredit Norden AB.</a:t>
            </a:r>
            <a:endParaRPr lang="en-US" sz="12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0454335" y="6291072"/>
            <a:ext cx="1097280" cy="32004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1000">
                <a:solidFill>
                  <a:srgbClr val="6B6862"/>
                </a:solidFill>
                <a:latin typeface="Instrument Sans"/>
                <a:ea typeface="Instrument Sans"/>
                <a:cs typeface="Instrument Sans"/>
              </a:defRPr>
            </a:lvl1pPr>
          </a:lstStyle>
          <a:p>
            <a:pPr algn="r"/>
            <a:fld id="{F7021451-1387-4CA6-816F-3879F97B5CBC}" type="slidenum">
              <a:rPr b="0" lang="en-US"/>
              <a:t>5</a:t>
            </a:fld>
            <a:endParaRPr lang="en-US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>
            <p:ph idx="100" type="title" hasCustomPrompt="1"/>
          </p:nvPr>
        </p:nvSpPr>
        <p:spPr>
          <a:xfrm>
            <a:off x="640080" y="3383280"/>
            <a:ext cx="9601200" cy="2377440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algn="l" indent="0" marL="0">
              <a:buNone/>
            </a:pPr>
            <a:r>
              <a:rPr lang="en-US" sz="3400" b="1" spc="-100" kern="0" dirty="0">
                <a:solidFill>
                  <a:srgbClr val="FFFFFF"/>
                </a:solidFill>
                <a:latin typeface="Bricolage Grotesque" pitchFamily="34" charset="0"/>
                <a:ea typeface="Bricolage Grotesque" pitchFamily="34" charset="-122"/>
                <a:cs typeface="Bricolage Grotesque" pitchFamily="34" charset="-120"/>
              </a:rPr>
              <a:t>Vi är en aktiv ägare i verksamheterna och har stark tilltro till de </a:t>
            </a:r>
            <a:pPr algn="l" indent="0" marL="0">
              <a:buNone/>
            </a:pPr>
            <a:r>
              <a:rPr lang="en-US" sz="3400" b="1" i="1" spc="-100" kern="0" dirty="0">
                <a:solidFill>
                  <a:srgbClr val="FFFFFF"/>
                </a:solidFill>
                <a:latin typeface="Instrument Serif" pitchFamily="34" charset="0"/>
                <a:ea typeface="Instrument Serif" pitchFamily="34" charset="-122"/>
                <a:cs typeface="Instrument Serif" pitchFamily="34" charset="-120"/>
              </a:rPr>
              <a:t>många möjligheterna</a:t>
            </a:r>
            <a:pPr algn="l" indent="0" marL="0">
              <a:buNone/>
            </a:pPr>
            <a:r>
              <a:rPr lang="en-US" sz="3400" b="1" spc="-100" kern="0" dirty="0">
                <a:solidFill>
                  <a:srgbClr val="EBA6BB"/>
                </a:solidFill>
                <a:latin typeface="Bricolage Grotesque" pitchFamily="34" charset="0"/>
                <a:ea typeface="Bricolage Grotesque" pitchFamily="34" charset="-122"/>
                <a:cs typeface="Bricolage Grotesque" pitchFamily="34" charset="-120"/>
              </a:rPr>
              <a:t>.</a:t>
            </a:r>
            <a:endParaRPr lang="en-US" sz="3400" dirty="0"/>
          </a:p>
        </p:txBody>
      </p:sp>
      <p:sp>
        <p:nvSpPr>
          <p:cNvPr id="3" name="Text 0"/>
          <p:cNvSpPr/>
          <p:nvPr>
            <p:ph idx="101" type="body" hasCustomPrompt="1"/>
          </p:nvPr>
        </p:nvSpPr>
        <p:spPr>
          <a:xfrm>
            <a:off x="640080" y="5852160"/>
            <a:ext cx="7315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200" dirty="0">
                <a:solidFill>
                  <a:srgbClr val="FFFFFF"/>
                </a:solidFill>
                <a:latin typeface="Instrument Sans" pitchFamily="34" charset="0"/>
                <a:ea typeface="Instrument Sans" pitchFamily="34" charset="-122"/>
                <a:cs typeface="Instrument Sans" pitchFamily="34" charset="-120"/>
              </a:rPr>
              <a:t>Moank Fintech Group</a:t>
            </a:r>
            <a:endParaRPr lang="en-US" sz="1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>
            <p:ph idx="100" type="title" hasCustomPrompt="1"/>
          </p:nvPr>
        </p:nvSpPr>
        <p:spPr>
          <a:xfrm>
            <a:off x="640080" y="548640"/>
            <a:ext cx="548640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3000" b="1" dirty="0">
                <a:solidFill>
                  <a:srgbClr val="0F0E0D"/>
                </a:solidFill>
                <a:latin typeface="Bricolage Grotesque" pitchFamily="34" charset="0"/>
                <a:ea typeface="Bricolage Grotesque" pitchFamily="34" charset="-122"/>
                <a:cs typeface="Bricolage Grotesque" pitchFamily="34" charset="-120"/>
              </a:rPr>
              <a:t>Modern teknik möjliggör finansiering där bankerna inte räcker till</a:t>
            </a:r>
            <a:pPr algn="l" indent="0" marL="0">
              <a:buNone/>
            </a:pPr>
            <a:r>
              <a:rPr lang="en-US" sz="3000" b="1" dirty="0">
                <a:solidFill>
                  <a:srgbClr val="672B3D"/>
                </a:solidFill>
                <a:latin typeface="Bricolage Grotesque" pitchFamily="34" charset="0"/>
                <a:ea typeface="Bricolage Grotesque" pitchFamily="34" charset="-122"/>
                <a:cs typeface="Bricolage Grotesque" pitchFamily="34" charset="-120"/>
              </a:rPr>
              <a:t>.</a:t>
            </a:r>
            <a:endParaRPr lang="en-US" sz="3000" dirty="0"/>
          </a:p>
        </p:txBody>
      </p:sp>
      <p:sp>
        <p:nvSpPr>
          <p:cNvPr id="3" name="Text 0"/>
          <p:cNvSpPr/>
          <p:nvPr>
            <p:ph idx="101" type="body" hasCustomPrompt="1"/>
          </p:nvPr>
        </p:nvSpPr>
        <p:spPr>
          <a:xfrm>
            <a:off x="640080" y="2011680"/>
            <a:ext cx="5120640" cy="3840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spcAft>
                <a:spcPts val="800"/>
              </a:spcAft>
              <a:buNone/>
            </a:pPr>
            <a:r>
              <a:rPr lang="en-US" sz="1500" dirty="0">
                <a:solidFill>
                  <a:srgbClr val="3A3835"/>
                </a:solidFill>
                <a:latin typeface="Instrument Sans" pitchFamily="34" charset="0"/>
                <a:ea typeface="Instrument Sans" pitchFamily="34" charset="-122"/>
                <a:cs typeface="Instrument Sans" pitchFamily="34" charset="-120"/>
              </a:rPr>
              <a:t>Verksamheterna bygger på modern teknisk infrastruktur som gör det möjligt att utveckla alternativa finansieringslösningar för olika kapitalbehov, på marknader där små och medelstora företag har begränsad tillgång till traditionell bankfinansiering.</a:t>
            </a:r>
            <a:endParaRPr lang="en-US" sz="1500" dirty="0"/>
          </a:p>
        </p:txBody>
      </p:sp>
      <p:pic>
        <p:nvPicPr>
          <p:cNvPr id="4" name="Image 0" descr="/Users/mathiasjohansson/Dev/moank/moankfintechgroup/tools/brand-pptx/assets/duotone-bloom.jpg">    </p:cNvPr>
          <p:cNvPicPr>
            <a:picLocks noChangeAspect="1"/>
          </p:cNvPicPr>
          <p:nvPr>
            <p:ph idx="102" hasCustomPrompt="1"/>
          </p:nvPr>
        </p:nvPicPr>
        <p:blipFill>
          <a:blip r:embed="rId1"/>
          <a:srcRect l="2263" r="2263" t="0" b="0"/>
          <a:stretch/>
        </p:blipFill>
        <p:spPr>
          <a:xfrm>
            <a:off x="6400800" y="548640"/>
            <a:ext cx="5150815" cy="5394960"/>
          </a:xfrm>
          <a:prstGeom prst="rect">
            <a:avLst/>
          </a:prstGeom>
        </p:spPr>
      </p:pic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0454335" y="6291072"/>
            <a:ext cx="1097280" cy="32004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1000">
                <a:solidFill>
                  <a:srgbClr val="6B6862"/>
                </a:solidFill>
                <a:latin typeface="Instrument Sans"/>
                <a:ea typeface="Instrument Sans"/>
                <a:cs typeface="Instrument Sans"/>
              </a:defRPr>
            </a:lvl1pPr>
          </a:lstStyle>
          <a:p>
            <a:pPr algn="r"/>
            <a:fld id="{F7021451-1387-4CA6-816F-3879F97B5CBC}" type="slidenum">
              <a:rPr b="0" lang="en-US"/>
              <a:t>7</a:t>
            </a:fld>
            <a:endParaRPr lang="en-US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>
            <p:ph idx="101" type="title" hasCustomPrompt="1"/>
          </p:nvPr>
        </p:nvSpPr>
        <p:spPr>
          <a:xfrm>
            <a:off x="640080" y="2194560"/>
            <a:ext cx="9601200" cy="1828800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algn="l" indent="0" marL="0">
              <a:buNone/>
            </a:pPr>
            <a:r>
              <a:rPr lang="en-US" sz="4800" b="1" spc="-100" kern="0" dirty="0">
                <a:solidFill>
                  <a:srgbClr val="F7EEF1"/>
                </a:solidFill>
                <a:latin typeface="Bricolage Grotesque" pitchFamily="34" charset="0"/>
                <a:ea typeface="Bricolage Grotesque" pitchFamily="34" charset="-122"/>
                <a:cs typeface="Bricolage Grotesque" pitchFamily="34" charset="-120"/>
              </a:rPr>
              <a:t>Tack</a:t>
            </a:r>
            <a:pPr algn="l" indent="0" marL="0">
              <a:buNone/>
            </a:pPr>
            <a:r>
              <a:rPr lang="en-US" sz="4800" b="1" spc="-100" kern="0" dirty="0">
                <a:solidFill>
                  <a:srgbClr val="EBA6BB"/>
                </a:solidFill>
                <a:latin typeface="Bricolage Grotesque" pitchFamily="34" charset="0"/>
                <a:ea typeface="Bricolage Grotesque" pitchFamily="34" charset="-122"/>
                <a:cs typeface="Bricolage Grotesque" pitchFamily="34" charset="-120"/>
              </a:rPr>
              <a:t>.</a:t>
            </a:r>
            <a:endParaRPr lang="en-US" sz="4800" dirty="0"/>
          </a:p>
        </p:txBody>
      </p:sp>
      <p:sp>
        <p:nvSpPr>
          <p:cNvPr id="3" name="Text 0"/>
          <p:cNvSpPr/>
          <p:nvPr>
            <p:ph idx="102" type="body" hasCustomPrompt="1"/>
          </p:nvPr>
        </p:nvSpPr>
        <p:spPr>
          <a:xfrm>
            <a:off x="640080" y="4297680"/>
            <a:ext cx="7315200" cy="14630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spcAft>
                <a:spcPts val="400"/>
              </a:spcAft>
              <a:buNone/>
            </a:pPr>
            <a:r>
              <a:rPr lang="en-US" sz="1600" dirty="0">
                <a:solidFill>
                  <a:srgbClr val="E4D0D8"/>
                </a:solidFill>
                <a:latin typeface="Instrument Sans" pitchFamily="34" charset="0"/>
                <a:ea typeface="Instrument Sans" pitchFamily="34" charset="-122"/>
                <a:cs typeface="Instrument Sans" pitchFamily="34" charset="-120"/>
              </a:rPr>
              <a:t>Förnamn Efternamn</a:t>
            </a:r>
            <a:endParaRPr lang="en-US" sz="1600" dirty="0"/>
          </a:p>
          <a:p>
            <a:pPr algn="l" indent="0" marL="0">
              <a:spcAft>
                <a:spcPts val="400"/>
              </a:spcAft>
              <a:buNone/>
            </a:pPr>
            <a:r>
              <a:rPr lang="en-US" sz="1600" dirty="0">
                <a:solidFill>
                  <a:srgbClr val="E4D0D8"/>
                </a:solidFill>
                <a:latin typeface="Instrument Sans" pitchFamily="34" charset="0"/>
                <a:ea typeface="Instrument Sans" pitchFamily="34" charset="-122"/>
                <a:cs typeface="Instrument Sans" pitchFamily="34" charset="-120"/>
              </a:rPr>
              <a:t>fornamn.efternamn@moankfintechgroup.se</a:t>
            </a:r>
            <a:endParaRPr lang="en-US" sz="1600" dirty="0"/>
          </a:p>
          <a:p>
            <a:pPr algn="l" indent="0" marL="0">
              <a:spcAft>
                <a:spcPts val="400"/>
              </a:spcAft>
              <a:buNone/>
            </a:pPr>
            <a:r>
              <a:rPr lang="en-US" sz="1600" dirty="0">
                <a:solidFill>
                  <a:srgbClr val="E4D0D8"/>
                </a:solidFill>
                <a:latin typeface="Instrument Sans" pitchFamily="34" charset="0"/>
                <a:ea typeface="Instrument Sans" pitchFamily="34" charset="-122"/>
                <a:cs typeface="Instrument Sans" pitchFamily="34" charset="-120"/>
              </a:rPr>
              <a:t>moankfintechgroup.se</a:t>
            </a:r>
            <a:endParaRPr lang="en-US" sz="16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Bricolage Grotesque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Instrument Sans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</vt:vector>
  </TitlesOfParts>
  <Company>Moank Fintech Group AB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Moank Fintech Group – presentationsmall</dc:title>
  <dc:subject>PptxGenJS Presentation</dc:subject>
  <dc:creator>Moank Fintech Group</dc:creator>
  <cp:lastModifiedBy>Moank Fintech Group</cp:lastModifiedBy>
  <cp:revision>1</cp:revision>
  <dcterms:created xsi:type="dcterms:W3CDTF">2026-09-16T10:21:17Z</dcterms:created>
  <dcterms:modified xsi:type="dcterms:W3CDTF">2026-09-16T10:21:17Z</dcterms:modified>
</cp:coreProperties>
</file>